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0" r:id="rId3"/>
    <p:sldId id="259" r:id="rId4"/>
    <p:sldId id="314" r:id="rId5"/>
    <p:sldId id="279" r:id="rId6"/>
    <p:sldId id="278" r:id="rId7"/>
    <p:sldId id="280" r:id="rId8"/>
    <p:sldId id="315" r:id="rId9"/>
    <p:sldId id="316" r:id="rId1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270F"/>
    <a:srgbClr val="80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3" autoAdjust="0"/>
    <p:restoredTop sz="94660"/>
  </p:normalViewPr>
  <p:slideViewPr>
    <p:cSldViewPr snapToGrid="0">
      <p:cViewPr varScale="1">
        <p:scale>
          <a:sx n="58" d="100"/>
          <a:sy n="58" d="100"/>
        </p:scale>
        <p:origin x="917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22806B-36DD-4DDE-B5C2-FC3075C9C620}" type="doc">
      <dgm:prSet loTypeId="urn:microsoft.com/office/officeart/2005/8/layout/vList2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s-MX"/>
        </a:p>
      </dgm:t>
    </dgm:pt>
    <dgm:pt modelId="{33B5CB55-BA58-492D-A36D-08861C084B37}">
      <dgm:prSet custT="1"/>
      <dgm:spPr/>
      <dgm:t>
        <a:bodyPr/>
        <a:lstStyle/>
        <a:p>
          <a:pPr rtl="0"/>
          <a:r>
            <a:rPr lang="es-MX" sz="2400" b="1">
              <a:solidFill>
                <a:srgbClr val="C00000"/>
              </a:solidFill>
            </a:rPr>
            <a:t>Baja en tasa de deforestación: </a:t>
          </a:r>
          <a:r>
            <a:rPr lang="es-MX" sz="2400" b="0">
              <a:solidFill>
                <a:srgbClr val="C00000"/>
              </a:solidFill>
            </a:rPr>
            <a:t>.52% (1990-2000) a .24% (2000-2010). De 155 a 96 mil ha anuales.</a:t>
          </a:r>
          <a:endParaRPr lang="es-MX" sz="2400" b="0" dirty="0">
            <a:solidFill>
              <a:srgbClr val="C00000"/>
            </a:solidFill>
          </a:endParaRPr>
        </a:p>
      </dgm:t>
    </dgm:pt>
    <dgm:pt modelId="{610C89A9-9741-470D-9932-CC8830F47926}" type="parTrans" cxnId="{15106F7D-3E50-4336-B171-FB2E4E538555}">
      <dgm:prSet/>
      <dgm:spPr/>
      <dgm:t>
        <a:bodyPr/>
        <a:lstStyle/>
        <a:p>
          <a:endParaRPr lang="es-MX" sz="2000"/>
        </a:p>
      </dgm:t>
    </dgm:pt>
    <dgm:pt modelId="{E5B46378-11FC-45A6-A6BA-AB902736A75C}" type="sibTrans" cxnId="{15106F7D-3E50-4336-B171-FB2E4E538555}">
      <dgm:prSet/>
      <dgm:spPr/>
      <dgm:t>
        <a:bodyPr/>
        <a:lstStyle/>
        <a:p>
          <a:endParaRPr lang="es-MX" sz="2000"/>
        </a:p>
      </dgm:t>
    </dgm:pt>
    <dgm:pt modelId="{69E1F9E4-673F-491C-9580-ADD7FE577027}">
      <dgm:prSet custT="1"/>
      <dgm:spPr/>
      <dgm:t>
        <a:bodyPr/>
        <a:lstStyle/>
        <a:p>
          <a:pPr rtl="0"/>
          <a:r>
            <a:rPr lang="es-MX" sz="2400" b="1">
              <a:solidFill>
                <a:srgbClr val="C00000"/>
              </a:solidFill>
            </a:rPr>
            <a:t>82% de la deforestación </a:t>
          </a:r>
          <a:r>
            <a:rPr lang="es-MX" sz="2400" b="0">
              <a:solidFill>
                <a:srgbClr val="C00000"/>
              </a:solidFill>
            </a:rPr>
            <a:t>es producto del cambio de uso de suelos.</a:t>
          </a:r>
          <a:endParaRPr lang="es-MX" sz="2400" b="0" dirty="0"/>
        </a:p>
      </dgm:t>
    </dgm:pt>
    <dgm:pt modelId="{0B7D52AF-D3AC-4D7C-9BB0-CA59056DA3D8}" type="parTrans" cxnId="{3A27B9A9-16C4-41C5-8F32-1754A9F014C3}">
      <dgm:prSet/>
      <dgm:spPr/>
      <dgm:t>
        <a:bodyPr/>
        <a:lstStyle/>
        <a:p>
          <a:endParaRPr lang="es-MX" sz="2000"/>
        </a:p>
      </dgm:t>
    </dgm:pt>
    <dgm:pt modelId="{4DA71960-9C41-4503-A1AA-D7EA6F087534}" type="sibTrans" cxnId="{3A27B9A9-16C4-41C5-8F32-1754A9F014C3}">
      <dgm:prSet/>
      <dgm:spPr/>
      <dgm:t>
        <a:bodyPr/>
        <a:lstStyle/>
        <a:p>
          <a:endParaRPr lang="es-MX" sz="2000"/>
        </a:p>
      </dgm:t>
    </dgm:pt>
    <dgm:pt modelId="{AFBCC4BD-9CD7-43BB-8F7C-34461C67ED73}">
      <dgm:prSet custT="1"/>
      <dgm:spPr/>
      <dgm:t>
        <a:bodyPr/>
        <a:lstStyle/>
        <a:p>
          <a:pPr marL="171450" indent="0" rtl="0">
            <a:spcAft>
              <a:spcPct val="20000"/>
            </a:spcAft>
            <a:buNone/>
          </a:pPr>
          <a:r>
            <a:rPr lang="es-MX" sz="1600" b="0"/>
            <a:t>Fuente: CONAFOR. Diagnóstico del sector forestal (2013).</a:t>
          </a:r>
          <a:endParaRPr lang="es-MX" sz="1600" b="0" dirty="0"/>
        </a:p>
      </dgm:t>
    </dgm:pt>
    <dgm:pt modelId="{023A9CD7-474F-458E-825F-8D4D03A13C8C}" type="parTrans" cxnId="{C2BCEB66-D56C-4589-A89A-3A762C9E83DB}">
      <dgm:prSet/>
      <dgm:spPr/>
      <dgm:t>
        <a:bodyPr/>
        <a:lstStyle/>
        <a:p>
          <a:endParaRPr lang="es-ES"/>
        </a:p>
      </dgm:t>
    </dgm:pt>
    <dgm:pt modelId="{273DBF5B-AC6B-4A5E-A928-8F1BDB2BBCF9}" type="sibTrans" cxnId="{C2BCEB66-D56C-4589-A89A-3A762C9E83DB}">
      <dgm:prSet/>
      <dgm:spPr/>
      <dgm:t>
        <a:bodyPr/>
        <a:lstStyle/>
        <a:p>
          <a:endParaRPr lang="es-ES"/>
        </a:p>
      </dgm:t>
    </dgm:pt>
    <dgm:pt modelId="{05FDE08D-8F5D-4725-B677-99D0D0F21334}">
      <dgm:prSet custT="1"/>
      <dgm:spPr/>
      <dgm:t>
        <a:bodyPr/>
        <a:lstStyle/>
        <a:p>
          <a:pPr marL="0" indent="0" rtl="0">
            <a:spcAft>
              <a:spcPts val="0"/>
            </a:spcAft>
            <a:buNone/>
          </a:pPr>
          <a:endParaRPr lang="es-MX" sz="2400" b="0" dirty="0"/>
        </a:p>
      </dgm:t>
    </dgm:pt>
    <dgm:pt modelId="{5AD580AE-F663-4B46-AFC1-83D98AB83A35}" type="parTrans" cxnId="{E129BA97-77D3-44BE-AF8A-3169B211764F}">
      <dgm:prSet/>
      <dgm:spPr/>
      <dgm:t>
        <a:bodyPr/>
        <a:lstStyle/>
        <a:p>
          <a:endParaRPr lang="es-ES"/>
        </a:p>
      </dgm:t>
    </dgm:pt>
    <dgm:pt modelId="{9F2C70B8-AC6D-45AC-BB13-5A68D438F536}" type="sibTrans" cxnId="{E129BA97-77D3-44BE-AF8A-3169B211764F}">
      <dgm:prSet/>
      <dgm:spPr/>
      <dgm:t>
        <a:bodyPr/>
        <a:lstStyle/>
        <a:p>
          <a:endParaRPr lang="es-ES"/>
        </a:p>
      </dgm:t>
    </dgm:pt>
    <dgm:pt modelId="{7AA59760-B4B9-41F7-B9CD-57061CA11068}">
      <dgm:prSet custT="1"/>
      <dgm:spPr/>
      <dgm:t>
        <a:bodyPr/>
        <a:lstStyle/>
        <a:p>
          <a:pPr marL="0" indent="0" rtl="0">
            <a:spcAft>
              <a:spcPts val="1300"/>
            </a:spcAft>
            <a:buNone/>
          </a:pPr>
          <a:r>
            <a:rPr lang="es-MX" sz="2400" b="1"/>
            <a:t>Solo 8% </a:t>
          </a:r>
          <a:r>
            <a:rPr lang="es-MX" sz="2400" b="0"/>
            <a:t>de la deforestación es causada por tala ilegal.</a:t>
          </a:r>
          <a:endParaRPr lang="es-MX" sz="2400" b="0" dirty="0"/>
        </a:p>
      </dgm:t>
    </dgm:pt>
    <dgm:pt modelId="{0AD00E56-FCF3-40B9-A22E-F2CF53CB402C}" type="parTrans" cxnId="{C2D643FD-24AD-49BF-9AF1-E52E962836C5}">
      <dgm:prSet/>
      <dgm:spPr/>
      <dgm:t>
        <a:bodyPr/>
        <a:lstStyle/>
        <a:p>
          <a:endParaRPr lang="es-ES"/>
        </a:p>
      </dgm:t>
    </dgm:pt>
    <dgm:pt modelId="{A3D680A2-E1A3-4611-AE8C-7ACD59DDCF88}" type="sibTrans" cxnId="{C2D643FD-24AD-49BF-9AF1-E52E962836C5}">
      <dgm:prSet/>
      <dgm:spPr/>
      <dgm:t>
        <a:bodyPr/>
        <a:lstStyle/>
        <a:p>
          <a:endParaRPr lang="es-ES"/>
        </a:p>
      </dgm:t>
    </dgm:pt>
    <dgm:pt modelId="{C87F347D-9AC2-4B9B-8716-17FE032EDC38}">
      <dgm:prSet custT="1"/>
      <dgm:spPr/>
      <dgm:t>
        <a:bodyPr/>
        <a:lstStyle/>
        <a:p>
          <a:pPr marL="0" indent="0">
            <a:spcAft>
              <a:spcPts val="1300"/>
            </a:spcAft>
            <a:buNone/>
          </a:pPr>
          <a:r>
            <a:rPr lang="es-MX" sz="2400" b="1"/>
            <a:t>Incremento en plagas y enfermedades: </a:t>
          </a:r>
          <a:r>
            <a:rPr lang="es-MX" sz="2400" b="0"/>
            <a:t>23 mil ha (1998) a 51 mil ha (1999-2010).</a:t>
          </a:r>
          <a:endParaRPr lang="es-MX" sz="2400" b="0" dirty="0"/>
        </a:p>
      </dgm:t>
    </dgm:pt>
    <dgm:pt modelId="{7CF649C0-8D79-4E6A-971A-08ADBEE6576F}" type="parTrans" cxnId="{CE35B924-0EF1-463A-A3A5-7864A94591C9}">
      <dgm:prSet/>
      <dgm:spPr/>
      <dgm:t>
        <a:bodyPr/>
        <a:lstStyle/>
        <a:p>
          <a:endParaRPr lang="es-ES"/>
        </a:p>
      </dgm:t>
    </dgm:pt>
    <dgm:pt modelId="{F9CDE218-903D-44AB-AAAB-F298B7937547}" type="sibTrans" cxnId="{CE35B924-0EF1-463A-A3A5-7864A94591C9}">
      <dgm:prSet/>
      <dgm:spPr/>
      <dgm:t>
        <a:bodyPr/>
        <a:lstStyle/>
        <a:p>
          <a:endParaRPr lang="es-ES"/>
        </a:p>
      </dgm:t>
    </dgm:pt>
    <dgm:pt modelId="{C1E1DF00-B364-4EFE-85BA-4AA506B17031}">
      <dgm:prSet custT="1"/>
      <dgm:spPr/>
      <dgm:t>
        <a:bodyPr/>
        <a:lstStyle/>
        <a:p>
          <a:pPr marL="0" indent="0">
            <a:spcAft>
              <a:spcPts val="1300"/>
            </a:spcAft>
            <a:buNone/>
          </a:pPr>
          <a:r>
            <a:rPr lang="es-MX" sz="2400" b="1"/>
            <a:t>Mayor riesgo por incendios</a:t>
          </a:r>
          <a:r>
            <a:rPr lang="es-MX" sz="2400" b="0"/>
            <a:t> con cambio climático.</a:t>
          </a:r>
          <a:endParaRPr lang="es-MX" sz="2400" b="0" dirty="0"/>
        </a:p>
      </dgm:t>
    </dgm:pt>
    <dgm:pt modelId="{FF2A4D3D-9471-4FB1-9946-1EB92D24FCA8}" type="parTrans" cxnId="{93715291-BB2C-42EF-90BD-5EB2BE9C4287}">
      <dgm:prSet/>
      <dgm:spPr/>
      <dgm:t>
        <a:bodyPr/>
        <a:lstStyle/>
        <a:p>
          <a:endParaRPr lang="es-ES"/>
        </a:p>
      </dgm:t>
    </dgm:pt>
    <dgm:pt modelId="{FA9EAB4D-2B3E-4C07-8D64-0283FF4BC285}" type="sibTrans" cxnId="{93715291-BB2C-42EF-90BD-5EB2BE9C4287}">
      <dgm:prSet/>
      <dgm:spPr/>
      <dgm:t>
        <a:bodyPr/>
        <a:lstStyle/>
        <a:p>
          <a:endParaRPr lang="es-ES"/>
        </a:p>
      </dgm:t>
    </dgm:pt>
    <dgm:pt modelId="{8BA3547D-DB6A-4031-8FC6-5F541AA9A93C}">
      <dgm:prSet custT="1"/>
      <dgm:spPr/>
      <dgm:t>
        <a:bodyPr/>
        <a:lstStyle/>
        <a:p>
          <a:pPr marL="0" indent="0">
            <a:spcAft>
              <a:spcPts val="1300"/>
            </a:spcAft>
            <a:buNone/>
          </a:pPr>
          <a:r>
            <a:rPr lang="es-MX" sz="2400" b="1" dirty="0"/>
            <a:t>Menor pérdida de bosques primarios:</a:t>
          </a:r>
          <a:r>
            <a:rPr lang="es-MX" sz="2400" b="0" dirty="0"/>
            <a:t> 187 mil ha deforestadas (2000-2005) a 44 mil ha (2005-2010).</a:t>
          </a:r>
        </a:p>
      </dgm:t>
    </dgm:pt>
    <dgm:pt modelId="{1B9EB35C-C472-42ED-B380-5828F6DFC23F}" type="parTrans" cxnId="{BAFF20D0-B0F7-48D7-8B2E-6B84D7DE0381}">
      <dgm:prSet/>
      <dgm:spPr/>
      <dgm:t>
        <a:bodyPr/>
        <a:lstStyle/>
        <a:p>
          <a:endParaRPr lang="es-ES"/>
        </a:p>
      </dgm:t>
    </dgm:pt>
    <dgm:pt modelId="{81364915-9C19-4CEF-BCC7-A223C0C7D9FD}" type="sibTrans" cxnId="{BAFF20D0-B0F7-48D7-8B2E-6B84D7DE0381}">
      <dgm:prSet/>
      <dgm:spPr/>
      <dgm:t>
        <a:bodyPr/>
        <a:lstStyle/>
        <a:p>
          <a:endParaRPr lang="es-ES"/>
        </a:p>
      </dgm:t>
    </dgm:pt>
    <dgm:pt modelId="{F6AA073A-2A72-4B25-B914-C46151871009}" type="pres">
      <dgm:prSet presAssocID="{1822806B-36DD-4DDE-B5C2-FC3075C9C620}" presName="linear" presStyleCnt="0">
        <dgm:presLayoutVars>
          <dgm:animLvl val="lvl"/>
          <dgm:resizeHandles val="exact"/>
        </dgm:presLayoutVars>
      </dgm:prSet>
      <dgm:spPr/>
    </dgm:pt>
    <dgm:pt modelId="{BD2947CB-9DD9-4AB4-9C71-202AAEDD1270}" type="pres">
      <dgm:prSet presAssocID="{33B5CB55-BA58-492D-A36D-08861C084B37}" presName="parentText" presStyleLbl="node1" presStyleIdx="0" presStyleCnt="2" custScaleY="129017">
        <dgm:presLayoutVars>
          <dgm:chMax val="0"/>
          <dgm:bulletEnabled val="1"/>
        </dgm:presLayoutVars>
      </dgm:prSet>
      <dgm:spPr/>
    </dgm:pt>
    <dgm:pt modelId="{3F1DFB9B-F5D8-4D65-8625-ED1F6A125A87}" type="pres">
      <dgm:prSet presAssocID="{E5B46378-11FC-45A6-A6BA-AB902736A75C}" presName="spacer" presStyleCnt="0"/>
      <dgm:spPr/>
    </dgm:pt>
    <dgm:pt modelId="{4E5B0DF9-DAB1-4FEF-81FB-91D64845E7E7}" type="pres">
      <dgm:prSet presAssocID="{69E1F9E4-673F-491C-9580-ADD7FE577027}" presName="parentText" presStyleLbl="node1" presStyleIdx="1" presStyleCnt="2" custScaleY="106976">
        <dgm:presLayoutVars>
          <dgm:chMax val="0"/>
          <dgm:bulletEnabled val="1"/>
        </dgm:presLayoutVars>
      </dgm:prSet>
      <dgm:spPr/>
    </dgm:pt>
    <dgm:pt modelId="{FC5C4CBC-9E30-4168-937F-95169C01022F}" type="pres">
      <dgm:prSet presAssocID="{69E1F9E4-673F-491C-9580-ADD7FE577027}" presName="childText" presStyleLbl="revTx" presStyleIdx="0" presStyleCnt="1" custScaleY="128238">
        <dgm:presLayoutVars>
          <dgm:bulletEnabled val="1"/>
        </dgm:presLayoutVars>
      </dgm:prSet>
      <dgm:spPr/>
    </dgm:pt>
  </dgm:ptLst>
  <dgm:cxnLst>
    <dgm:cxn modelId="{3D7F2410-0343-4F84-ACA3-7923052E548A}" type="presOf" srcId="{7AA59760-B4B9-41F7-B9CD-57061CA11068}" destId="{FC5C4CBC-9E30-4168-937F-95169C01022F}" srcOrd="0" destOrd="1" presId="urn:microsoft.com/office/officeart/2005/8/layout/vList2"/>
    <dgm:cxn modelId="{CE35B924-0EF1-463A-A3A5-7864A94591C9}" srcId="{69E1F9E4-673F-491C-9580-ADD7FE577027}" destId="{C87F347D-9AC2-4B9B-8716-17FE032EDC38}" srcOrd="3" destOrd="0" parTransId="{7CF649C0-8D79-4E6A-971A-08ADBEE6576F}" sibTransId="{F9CDE218-903D-44AB-AAAB-F298B7937547}"/>
    <dgm:cxn modelId="{BF942028-415E-4DCD-977A-FFC2F76A51CF}" type="presOf" srcId="{1822806B-36DD-4DDE-B5C2-FC3075C9C620}" destId="{F6AA073A-2A72-4B25-B914-C46151871009}" srcOrd="0" destOrd="0" presId="urn:microsoft.com/office/officeart/2005/8/layout/vList2"/>
    <dgm:cxn modelId="{748AF637-966E-45F6-8A99-2336771F8D5D}" type="presOf" srcId="{69E1F9E4-673F-491C-9580-ADD7FE577027}" destId="{4E5B0DF9-DAB1-4FEF-81FB-91D64845E7E7}" srcOrd="0" destOrd="0" presId="urn:microsoft.com/office/officeart/2005/8/layout/vList2"/>
    <dgm:cxn modelId="{F591325E-F661-4564-91D6-09965C3AD6C8}" type="presOf" srcId="{AFBCC4BD-9CD7-43BB-8F7C-34461C67ED73}" destId="{FC5C4CBC-9E30-4168-937F-95169C01022F}" srcOrd="0" destOrd="5" presId="urn:microsoft.com/office/officeart/2005/8/layout/vList2"/>
    <dgm:cxn modelId="{932E7542-0E54-4926-B22E-2D70185C422A}" type="presOf" srcId="{33B5CB55-BA58-492D-A36D-08861C084B37}" destId="{BD2947CB-9DD9-4AB4-9C71-202AAEDD1270}" srcOrd="0" destOrd="0" presId="urn:microsoft.com/office/officeart/2005/8/layout/vList2"/>
    <dgm:cxn modelId="{B3B64A63-8833-4FE4-857D-568A3A0A9719}" type="presOf" srcId="{C1E1DF00-B364-4EFE-85BA-4AA506B17031}" destId="{FC5C4CBC-9E30-4168-937F-95169C01022F}" srcOrd="0" destOrd="4" presId="urn:microsoft.com/office/officeart/2005/8/layout/vList2"/>
    <dgm:cxn modelId="{C2BCEB66-D56C-4589-A89A-3A762C9E83DB}" srcId="{69E1F9E4-673F-491C-9580-ADD7FE577027}" destId="{AFBCC4BD-9CD7-43BB-8F7C-34461C67ED73}" srcOrd="5" destOrd="0" parTransId="{023A9CD7-474F-458E-825F-8D4D03A13C8C}" sibTransId="{273DBF5B-AC6B-4A5E-A928-8F1BDB2BBCF9}"/>
    <dgm:cxn modelId="{15106F7D-3E50-4336-B171-FB2E4E538555}" srcId="{1822806B-36DD-4DDE-B5C2-FC3075C9C620}" destId="{33B5CB55-BA58-492D-A36D-08861C084B37}" srcOrd="0" destOrd="0" parTransId="{610C89A9-9741-470D-9932-CC8830F47926}" sibTransId="{E5B46378-11FC-45A6-A6BA-AB902736A75C}"/>
    <dgm:cxn modelId="{93715291-BB2C-42EF-90BD-5EB2BE9C4287}" srcId="{69E1F9E4-673F-491C-9580-ADD7FE577027}" destId="{C1E1DF00-B364-4EFE-85BA-4AA506B17031}" srcOrd="4" destOrd="0" parTransId="{FF2A4D3D-9471-4FB1-9946-1EB92D24FCA8}" sibTransId="{FA9EAB4D-2B3E-4C07-8D64-0283FF4BC285}"/>
    <dgm:cxn modelId="{E129BA97-77D3-44BE-AF8A-3169B211764F}" srcId="{69E1F9E4-673F-491C-9580-ADD7FE577027}" destId="{05FDE08D-8F5D-4725-B677-99D0D0F21334}" srcOrd="0" destOrd="0" parTransId="{5AD580AE-F663-4B46-AFC1-83D98AB83A35}" sibTransId="{9F2C70B8-AC6D-45AC-BB13-5A68D438F536}"/>
    <dgm:cxn modelId="{3A27B9A9-16C4-41C5-8F32-1754A9F014C3}" srcId="{1822806B-36DD-4DDE-B5C2-FC3075C9C620}" destId="{69E1F9E4-673F-491C-9580-ADD7FE577027}" srcOrd="1" destOrd="0" parTransId="{0B7D52AF-D3AC-4D7C-9BB0-CA59056DA3D8}" sibTransId="{4DA71960-9C41-4503-A1AA-D7EA6F087534}"/>
    <dgm:cxn modelId="{9488FEBC-8616-45BA-B4CD-080B5166921F}" type="presOf" srcId="{8BA3547D-DB6A-4031-8FC6-5F541AA9A93C}" destId="{FC5C4CBC-9E30-4168-937F-95169C01022F}" srcOrd="0" destOrd="2" presId="urn:microsoft.com/office/officeart/2005/8/layout/vList2"/>
    <dgm:cxn modelId="{BAFF20D0-B0F7-48D7-8B2E-6B84D7DE0381}" srcId="{69E1F9E4-673F-491C-9580-ADD7FE577027}" destId="{8BA3547D-DB6A-4031-8FC6-5F541AA9A93C}" srcOrd="2" destOrd="0" parTransId="{1B9EB35C-C472-42ED-B380-5828F6DFC23F}" sibTransId="{81364915-9C19-4CEF-BCC7-A223C0C7D9FD}"/>
    <dgm:cxn modelId="{F90730DD-1C6F-4F85-8630-78DF7961EF26}" type="presOf" srcId="{C87F347D-9AC2-4B9B-8716-17FE032EDC38}" destId="{FC5C4CBC-9E30-4168-937F-95169C01022F}" srcOrd="0" destOrd="3" presId="urn:microsoft.com/office/officeart/2005/8/layout/vList2"/>
    <dgm:cxn modelId="{AAD3A3FC-3D6A-4B88-BF07-55F37CECA77A}" type="presOf" srcId="{05FDE08D-8F5D-4725-B677-99D0D0F21334}" destId="{FC5C4CBC-9E30-4168-937F-95169C01022F}" srcOrd="0" destOrd="0" presId="urn:microsoft.com/office/officeart/2005/8/layout/vList2"/>
    <dgm:cxn modelId="{C2D643FD-24AD-49BF-9AF1-E52E962836C5}" srcId="{69E1F9E4-673F-491C-9580-ADD7FE577027}" destId="{7AA59760-B4B9-41F7-B9CD-57061CA11068}" srcOrd="1" destOrd="0" parTransId="{0AD00E56-FCF3-40B9-A22E-F2CF53CB402C}" sibTransId="{A3D680A2-E1A3-4611-AE8C-7ACD59DDCF88}"/>
    <dgm:cxn modelId="{DF90067B-27F6-4A26-8EF9-A77E292EE384}" type="presParOf" srcId="{F6AA073A-2A72-4B25-B914-C46151871009}" destId="{BD2947CB-9DD9-4AB4-9C71-202AAEDD1270}" srcOrd="0" destOrd="0" presId="urn:microsoft.com/office/officeart/2005/8/layout/vList2"/>
    <dgm:cxn modelId="{36864E92-11D6-4EB7-8DA8-3F727CFC1410}" type="presParOf" srcId="{F6AA073A-2A72-4B25-B914-C46151871009}" destId="{3F1DFB9B-F5D8-4D65-8625-ED1F6A125A87}" srcOrd="1" destOrd="0" presId="urn:microsoft.com/office/officeart/2005/8/layout/vList2"/>
    <dgm:cxn modelId="{CD76C9F1-2AE1-402B-A1F8-38194E90EE0A}" type="presParOf" srcId="{F6AA073A-2A72-4B25-B914-C46151871009}" destId="{4E5B0DF9-DAB1-4FEF-81FB-91D64845E7E7}" srcOrd="2" destOrd="0" presId="urn:microsoft.com/office/officeart/2005/8/layout/vList2"/>
    <dgm:cxn modelId="{E4D71D44-A0A7-45FA-BC46-B42B3697709B}" type="presParOf" srcId="{F6AA073A-2A72-4B25-B914-C46151871009}" destId="{FC5C4CBC-9E30-4168-937F-95169C01022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22806B-36DD-4DDE-B5C2-FC3075C9C620}" type="doc">
      <dgm:prSet loTypeId="urn:microsoft.com/office/officeart/2005/8/layout/vList2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s-MX"/>
        </a:p>
      </dgm:t>
    </dgm:pt>
    <dgm:pt modelId="{33B5CB55-BA58-492D-A36D-08861C084B37}">
      <dgm:prSet custT="1"/>
      <dgm:spPr/>
      <dgm:t>
        <a:bodyPr/>
        <a:lstStyle/>
        <a:p>
          <a:pPr rtl="0"/>
          <a:r>
            <a:rPr lang="es-MX" sz="2400" b="1" dirty="0">
              <a:solidFill>
                <a:srgbClr val="C00000"/>
              </a:solidFill>
            </a:rPr>
            <a:t>20 millones ha</a:t>
          </a:r>
          <a:r>
            <a:rPr lang="es-MX" sz="2400" b="0" dirty="0">
              <a:solidFill>
                <a:srgbClr val="C00000"/>
              </a:solidFill>
            </a:rPr>
            <a:t> de bosques y selvas son propiedad de ejidos y comunidades </a:t>
          </a:r>
          <a:r>
            <a:rPr lang="es-MX" sz="2400" b="0" i="0" u="none" dirty="0">
              <a:solidFill>
                <a:srgbClr val="C00000"/>
              </a:solidFill>
            </a:rPr>
            <a:t>indígenas</a:t>
          </a:r>
          <a:r>
            <a:rPr lang="es-MX" sz="2400" b="0" dirty="0">
              <a:solidFill>
                <a:srgbClr val="C00000"/>
              </a:solidFill>
            </a:rPr>
            <a:t>.</a:t>
          </a:r>
          <a:endParaRPr lang="es-MX" sz="2400" dirty="0">
            <a:solidFill>
              <a:srgbClr val="C00000"/>
            </a:solidFill>
          </a:endParaRPr>
        </a:p>
      </dgm:t>
    </dgm:pt>
    <dgm:pt modelId="{610C89A9-9741-470D-9932-CC8830F47926}" type="parTrans" cxnId="{15106F7D-3E50-4336-B171-FB2E4E538555}">
      <dgm:prSet/>
      <dgm:spPr/>
      <dgm:t>
        <a:bodyPr/>
        <a:lstStyle/>
        <a:p>
          <a:endParaRPr lang="es-MX" sz="2000"/>
        </a:p>
      </dgm:t>
    </dgm:pt>
    <dgm:pt modelId="{E5B46378-11FC-45A6-A6BA-AB902736A75C}" type="sibTrans" cxnId="{15106F7D-3E50-4336-B171-FB2E4E538555}">
      <dgm:prSet/>
      <dgm:spPr/>
      <dgm:t>
        <a:bodyPr/>
        <a:lstStyle/>
        <a:p>
          <a:endParaRPr lang="es-MX" sz="2000"/>
        </a:p>
      </dgm:t>
    </dgm:pt>
    <dgm:pt modelId="{69E1F9E4-673F-491C-9580-ADD7FE577027}">
      <dgm:prSet custT="1"/>
      <dgm:spPr/>
      <dgm:t>
        <a:bodyPr/>
        <a:lstStyle/>
        <a:p>
          <a:pPr rtl="0"/>
          <a:r>
            <a:rPr lang="es-MX" sz="2400" b="1" dirty="0">
              <a:solidFill>
                <a:srgbClr val="C00000"/>
              </a:solidFill>
            </a:rPr>
            <a:t>11 millones de personas</a:t>
          </a:r>
          <a:r>
            <a:rPr lang="es-MX" sz="2400" b="0" dirty="0">
              <a:solidFill>
                <a:srgbClr val="C00000"/>
              </a:solidFill>
            </a:rPr>
            <a:t> viven en áreas forestales.</a:t>
          </a:r>
          <a:endParaRPr lang="es-MX" sz="2400" dirty="0">
            <a:solidFill>
              <a:srgbClr val="C00000"/>
            </a:solidFill>
          </a:endParaRPr>
        </a:p>
      </dgm:t>
    </dgm:pt>
    <dgm:pt modelId="{0B7D52AF-D3AC-4D7C-9BB0-CA59056DA3D8}" type="parTrans" cxnId="{3A27B9A9-16C4-41C5-8F32-1754A9F014C3}">
      <dgm:prSet/>
      <dgm:spPr/>
      <dgm:t>
        <a:bodyPr/>
        <a:lstStyle/>
        <a:p>
          <a:endParaRPr lang="es-MX" sz="2000"/>
        </a:p>
      </dgm:t>
    </dgm:pt>
    <dgm:pt modelId="{4DA71960-9C41-4503-A1AA-D7EA6F087534}" type="sibTrans" cxnId="{3A27B9A9-16C4-41C5-8F32-1754A9F014C3}">
      <dgm:prSet/>
      <dgm:spPr/>
      <dgm:t>
        <a:bodyPr/>
        <a:lstStyle/>
        <a:p>
          <a:endParaRPr lang="es-MX" sz="2000"/>
        </a:p>
      </dgm:t>
    </dgm:pt>
    <dgm:pt modelId="{39F789C6-6944-480F-9983-23464CBB9D48}">
      <dgm:prSet custT="1"/>
      <dgm:spPr/>
      <dgm:t>
        <a:bodyPr/>
        <a:lstStyle/>
        <a:p>
          <a:pPr marL="0" indent="0" rtl="0">
            <a:spcAft>
              <a:spcPts val="1800"/>
            </a:spcAft>
            <a:buFontTx/>
            <a:buNone/>
          </a:pPr>
          <a:r>
            <a:rPr lang="es-MX" sz="2400" b="1" dirty="0"/>
            <a:t>36% </a:t>
          </a:r>
          <a:r>
            <a:rPr lang="es-MX" sz="2400" b="0" dirty="0"/>
            <a:t>de la población en áreas forestales carece de acceso a servicios de salud.</a:t>
          </a:r>
        </a:p>
      </dgm:t>
    </dgm:pt>
    <dgm:pt modelId="{B06E0E10-90D7-43A6-B577-C704EFC5EE46}" type="parTrans" cxnId="{FA19CD01-5AE7-46AD-98E3-38D864D981FF}">
      <dgm:prSet/>
      <dgm:spPr/>
      <dgm:t>
        <a:bodyPr/>
        <a:lstStyle/>
        <a:p>
          <a:endParaRPr lang="es-MX" sz="2000"/>
        </a:p>
      </dgm:t>
    </dgm:pt>
    <dgm:pt modelId="{53546C6E-7378-4758-A927-FF3057A38E7B}" type="sibTrans" cxnId="{FA19CD01-5AE7-46AD-98E3-38D864D981FF}">
      <dgm:prSet/>
      <dgm:spPr/>
      <dgm:t>
        <a:bodyPr/>
        <a:lstStyle/>
        <a:p>
          <a:endParaRPr lang="es-MX" sz="2000"/>
        </a:p>
      </dgm:t>
    </dgm:pt>
    <dgm:pt modelId="{C5616567-7137-4E53-8384-E75C29A16A54}">
      <dgm:prSet custT="1"/>
      <dgm:spPr/>
      <dgm:t>
        <a:bodyPr/>
        <a:lstStyle/>
        <a:p>
          <a:pPr marL="228600" indent="0" rtl="0">
            <a:spcAft>
              <a:spcPct val="20000"/>
            </a:spcAft>
          </a:pPr>
          <a:endParaRPr lang="es-MX" sz="2400" b="0" dirty="0"/>
        </a:p>
      </dgm:t>
    </dgm:pt>
    <dgm:pt modelId="{01BB2342-E119-43BE-B7AF-BD98BDAEF5EF}" type="parTrans" cxnId="{32F5A477-9A66-4B59-9135-1FCA4D81918B}">
      <dgm:prSet/>
      <dgm:spPr/>
      <dgm:t>
        <a:bodyPr/>
        <a:lstStyle/>
        <a:p>
          <a:endParaRPr lang="es-MX" sz="2000"/>
        </a:p>
      </dgm:t>
    </dgm:pt>
    <dgm:pt modelId="{72AEF417-A857-48AA-AC2E-DBD96BEF3B3F}" type="sibTrans" cxnId="{32F5A477-9A66-4B59-9135-1FCA4D81918B}">
      <dgm:prSet/>
      <dgm:spPr/>
      <dgm:t>
        <a:bodyPr/>
        <a:lstStyle/>
        <a:p>
          <a:endParaRPr lang="es-MX" sz="2000"/>
        </a:p>
      </dgm:t>
    </dgm:pt>
    <dgm:pt modelId="{8A114B6C-348E-47E5-A6C5-3B9A1DF2D94F}">
      <dgm:prSet custT="1"/>
      <dgm:spPr/>
      <dgm:t>
        <a:bodyPr/>
        <a:lstStyle/>
        <a:p>
          <a:pPr marL="0" indent="0" rtl="0">
            <a:spcAft>
              <a:spcPts val="1800"/>
            </a:spcAft>
            <a:buFontTx/>
            <a:buNone/>
          </a:pPr>
          <a:r>
            <a:rPr lang="es-MX" sz="2400" b="1" dirty="0"/>
            <a:t>15%</a:t>
          </a:r>
          <a:r>
            <a:rPr lang="es-MX" sz="2400" b="0" dirty="0"/>
            <a:t> </a:t>
          </a:r>
          <a:r>
            <a:rPr lang="es-MX" sz="2400" b="1" dirty="0"/>
            <a:t>de las personas de 15 años y más</a:t>
          </a:r>
          <a:r>
            <a:rPr lang="es-MX" sz="2400" b="0" dirty="0"/>
            <a:t> no completaron la educación básica.</a:t>
          </a:r>
        </a:p>
      </dgm:t>
    </dgm:pt>
    <dgm:pt modelId="{A611F649-3FB2-43F9-996A-59FDEB853A11}" type="parTrans" cxnId="{0359512F-8318-4A1F-B64D-9A458C1ED377}">
      <dgm:prSet/>
      <dgm:spPr/>
      <dgm:t>
        <a:bodyPr/>
        <a:lstStyle/>
        <a:p>
          <a:endParaRPr lang="es-MX" sz="2000"/>
        </a:p>
      </dgm:t>
    </dgm:pt>
    <dgm:pt modelId="{94822AB1-65B2-4658-8D0A-0BFC330320C7}" type="sibTrans" cxnId="{0359512F-8318-4A1F-B64D-9A458C1ED377}">
      <dgm:prSet/>
      <dgm:spPr/>
      <dgm:t>
        <a:bodyPr/>
        <a:lstStyle/>
        <a:p>
          <a:endParaRPr lang="es-MX" sz="2000"/>
        </a:p>
      </dgm:t>
    </dgm:pt>
    <dgm:pt modelId="{2A7250D6-AA79-4363-87A8-79777A025E8D}">
      <dgm:prSet custT="1"/>
      <dgm:spPr/>
      <dgm:t>
        <a:bodyPr/>
        <a:lstStyle/>
        <a:p>
          <a:pPr marL="0" indent="0" rtl="0">
            <a:spcAft>
              <a:spcPts val="1800"/>
            </a:spcAft>
            <a:buFontTx/>
            <a:buNone/>
          </a:pPr>
          <a:r>
            <a:rPr lang="es-MX" sz="2400" b="1" dirty="0"/>
            <a:t>10% de las personas de 15 años y más </a:t>
          </a:r>
          <a:r>
            <a:rPr lang="es-MX" sz="2400" b="0" dirty="0"/>
            <a:t>no sabe leer ni escribir.</a:t>
          </a:r>
        </a:p>
      </dgm:t>
    </dgm:pt>
    <dgm:pt modelId="{DC3CF173-E07A-452E-AFF8-6993C7828848}" type="parTrans" cxnId="{17D24DC9-C8BE-4069-A268-F508D403614D}">
      <dgm:prSet/>
      <dgm:spPr/>
      <dgm:t>
        <a:bodyPr/>
        <a:lstStyle/>
        <a:p>
          <a:endParaRPr lang="es-MX" sz="2000"/>
        </a:p>
      </dgm:t>
    </dgm:pt>
    <dgm:pt modelId="{29450988-C670-44AC-8FC3-40F35218E194}" type="sibTrans" cxnId="{17D24DC9-C8BE-4069-A268-F508D403614D}">
      <dgm:prSet/>
      <dgm:spPr/>
      <dgm:t>
        <a:bodyPr/>
        <a:lstStyle/>
        <a:p>
          <a:endParaRPr lang="es-MX" sz="2000"/>
        </a:p>
      </dgm:t>
    </dgm:pt>
    <dgm:pt modelId="{BDE31E04-04D1-49F4-9F87-05BF28320285}">
      <dgm:prSet custT="1"/>
      <dgm:spPr/>
      <dgm:t>
        <a:bodyPr/>
        <a:lstStyle/>
        <a:p>
          <a:pPr marL="0" indent="0" rtl="0">
            <a:spcAft>
              <a:spcPct val="20000"/>
            </a:spcAft>
            <a:buFontTx/>
            <a:buNone/>
          </a:pPr>
          <a:r>
            <a:rPr lang="es-MX" sz="2400" b="1" dirty="0"/>
            <a:t>2.4% </a:t>
          </a:r>
          <a:r>
            <a:rPr lang="es-MX" sz="2400" b="0" dirty="0"/>
            <a:t>es la tasa media de crecimiento poblacional.</a:t>
          </a:r>
        </a:p>
      </dgm:t>
    </dgm:pt>
    <dgm:pt modelId="{98030209-CDFD-4435-9224-689E66285B79}" type="parTrans" cxnId="{8479D055-2B61-474F-B376-CEDED3857109}">
      <dgm:prSet/>
      <dgm:spPr/>
      <dgm:t>
        <a:bodyPr/>
        <a:lstStyle/>
        <a:p>
          <a:endParaRPr lang="es-MX" sz="2000"/>
        </a:p>
      </dgm:t>
    </dgm:pt>
    <dgm:pt modelId="{C4616C34-4D6F-409C-AE64-8AA30DA60246}" type="sibTrans" cxnId="{8479D055-2B61-474F-B376-CEDED3857109}">
      <dgm:prSet/>
      <dgm:spPr/>
      <dgm:t>
        <a:bodyPr/>
        <a:lstStyle/>
        <a:p>
          <a:endParaRPr lang="es-MX" sz="2000"/>
        </a:p>
      </dgm:t>
    </dgm:pt>
    <dgm:pt modelId="{156FAF2F-FA64-477A-92FD-675ADE12A92B}">
      <dgm:prSet custT="1"/>
      <dgm:spPr/>
      <dgm:t>
        <a:bodyPr/>
        <a:lstStyle/>
        <a:p>
          <a:pPr marL="228600" indent="0" rtl="0">
            <a:spcAft>
              <a:spcPct val="20000"/>
            </a:spcAft>
            <a:buNone/>
          </a:pPr>
          <a:r>
            <a:rPr lang="es-MX" sz="1600" b="0" dirty="0"/>
            <a:t>Fuente: CONAFOR. Diagnóstico del sector forestal (2013).</a:t>
          </a:r>
          <a:endParaRPr lang="es-MX" sz="2000" b="0" dirty="0"/>
        </a:p>
      </dgm:t>
    </dgm:pt>
    <dgm:pt modelId="{9B7EFF9A-8CD9-4EEA-8F1C-63A5D9B682F5}" type="parTrans" cxnId="{5B611B97-53C6-47CA-82FA-E4E06FF1ACD1}">
      <dgm:prSet/>
      <dgm:spPr/>
      <dgm:t>
        <a:bodyPr/>
        <a:lstStyle/>
        <a:p>
          <a:endParaRPr lang="es-ES"/>
        </a:p>
      </dgm:t>
    </dgm:pt>
    <dgm:pt modelId="{96DD4D2F-3617-4EA5-BC14-56F5F3D694A8}" type="sibTrans" cxnId="{5B611B97-53C6-47CA-82FA-E4E06FF1ACD1}">
      <dgm:prSet/>
      <dgm:spPr/>
      <dgm:t>
        <a:bodyPr/>
        <a:lstStyle/>
        <a:p>
          <a:endParaRPr lang="es-ES"/>
        </a:p>
      </dgm:t>
    </dgm:pt>
    <dgm:pt modelId="{5AAF42AA-D9C1-44A6-BD39-65B3B2EA0632}">
      <dgm:prSet custT="1"/>
      <dgm:spPr/>
      <dgm:t>
        <a:bodyPr/>
        <a:lstStyle/>
        <a:p>
          <a:pPr marL="228600" indent="0" rtl="0">
            <a:spcAft>
              <a:spcPct val="20000"/>
            </a:spcAft>
            <a:buNone/>
          </a:pPr>
          <a:endParaRPr lang="es-MX" sz="1050" b="0" dirty="0"/>
        </a:p>
      </dgm:t>
    </dgm:pt>
    <dgm:pt modelId="{40359A12-1171-4E6D-97AD-2121539CFA07}" type="parTrans" cxnId="{77759D4F-D143-4407-91AF-C7980721F9FA}">
      <dgm:prSet/>
      <dgm:spPr/>
      <dgm:t>
        <a:bodyPr/>
        <a:lstStyle/>
        <a:p>
          <a:endParaRPr lang="es-MX"/>
        </a:p>
      </dgm:t>
    </dgm:pt>
    <dgm:pt modelId="{1AE8247B-C1F6-41C6-94F3-887FD1FB3C2D}" type="sibTrans" cxnId="{77759D4F-D143-4407-91AF-C7980721F9FA}">
      <dgm:prSet/>
      <dgm:spPr/>
      <dgm:t>
        <a:bodyPr/>
        <a:lstStyle/>
        <a:p>
          <a:endParaRPr lang="es-MX"/>
        </a:p>
      </dgm:t>
    </dgm:pt>
    <dgm:pt modelId="{F6AA073A-2A72-4B25-B914-C46151871009}" type="pres">
      <dgm:prSet presAssocID="{1822806B-36DD-4DDE-B5C2-FC3075C9C620}" presName="linear" presStyleCnt="0">
        <dgm:presLayoutVars>
          <dgm:animLvl val="lvl"/>
          <dgm:resizeHandles val="exact"/>
        </dgm:presLayoutVars>
      </dgm:prSet>
      <dgm:spPr/>
    </dgm:pt>
    <dgm:pt modelId="{BD2947CB-9DD9-4AB4-9C71-202AAEDD1270}" type="pres">
      <dgm:prSet presAssocID="{33B5CB55-BA58-492D-A36D-08861C084B37}" presName="parentText" presStyleLbl="node1" presStyleIdx="0" presStyleCnt="2" custScaleY="129017" custLinFactNeighborX="192" custLinFactNeighborY="-33576">
        <dgm:presLayoutVars>
          <dgm:chMax val="0"/>
          <dgm:bulletEnabled val="1"/>
        </dgm:presLayoutVars>
      </dgm:prSet>
      <dgm:spPr/>
    </dgm:pt>
    <dgm:pt modelId="{3F1DFB9B-F5D8-4D65-8625-ED1F6A125A87}" type="pres">
      <dgm:prSet presAssocID="{E5B46378-11FC-45A6-A6BA-AB902736A75C}" presName="spacer" presStyleCnt="0"/>
      <dgm:spPr/>
    </dgm:pt>
    <dgm:pt modelId="{4E5B0DF9-DAB1-4FEF-81FB-91D64845E7E7}" type="pres">
      <dgm:prSet presAssocID="{69E1F9E4-673F-491C-9580-ADD7FE577027}" presName="parentText" presStyleLbl="node1" presStyleIdx="1" presStyleCnt="2" custScaleY="106976">
        <dgm:presLayoutVars>
          <dgm:chMax val="0"/>
          <dgm:bulletEnabled val="1"/>
        </dgm:presLayoutVars>
      </dgm:prSet>
      <dgm:spPr/>
    </dgm:pt>
    <dgm:pt modelId="{FC5C4CBC-9E30-4168-937F-95169C01022F}" type="pres">
      <dgm:prSet presAssocID="{69E1F9E4-673F-491C-9580-ADD7FE577027}" presName="childText" presStyleLbl="revTx" presStyleIdx="0" presStyleCnt="1" custScaleY="132681">
        <dgm:presLayoutVars>
          <dgm:bulletEnabled val="1"/>
        </dgm:presLayoutVars>
      </dgm:prSet>
      <dgm:spPr/>
    </dgm:pt>
  </dgm:ptLst>
  <dgm:cxnLst>
    <dgm:cxn modelId="{FA19CD01-5AE7-46AD-98E3-38D864D981FF}" srcId="{69E1F9E4-673F-491C-9580-ADD7FE577027}" destId="{39F789C6-6944-480F-9983-23464CBB9D48}" srcOrd="1" destOrd="0" parTransId="{B06E0E10-90D7-43A6-B577-C704EFC5EE46}" sibTransId="{53546C6E-7378-4758-A927-FF3057A38E7B}"/>
    <dgm:cxn modelId="{44F1F90C-C4E4-4ED2-9796-FCF314A3D374}" type="presOf" srcId="{2A7250D6-AA79-4363-87A8-79777A025E8D}" destId="{FC5C4CBC-9E30-4168-937F-95169C01022F}" srcOrd="0" destOrd="3" presId="urn:microsoft.com/office/officeart/2005/8/layout/vList2"/>
    <dgm:cxn modelId="{B95A1C17-1EE6-43C4-B49A-F8DED2D1476F}" type="presOf" srcId="{33B5CB55-BA58-492D-A36D-08861C084B37}" destId="{BD2947CB-9DD9-4AB4-9C71-202AAEDD1270}" srcOrd="0" destOrd="0" presId="urn:microsoft.com/office/officeart/2005/8/layout/vList2"/>
    <dgm:cxn modelId="{0359512F-8318-4A1F-B64D-9A458C1ED377}" srcId="{69E1F9E4-673F-491C-9580-ADD7FE577027}" destId="{8A114B6C-348E-47E5-A6C5-3B9A1DF2D94F}" srcOrd="2" destOrd="0" parTransId="{A611F649-3FB2-43F9-996A-59FDEB853A11}" sibTransId="{94822AB1-65B2-4658-8D0A-0BFC330320C7}"/>
    <dgm:cxn modelId="{0C8BF044-795C-4C87-B4B8-268D757D2663}" type="presOf" srcId="{5AAF42AA-D9C1-44A6-BD39-65B3B2EA0632}" destId="{FC5C4CBC-9E30-4168-937F-95169C01022F}" srcOrd="0" destOrd="5" presId="urn:microsoft.com/office/officeart/2005/8/layout/vList2"/>
    <dgm:cxn modelId="{77759D4F-D143-4407-91AF-C7980721F9FA}" srcId="{69E1F9E4-673F-491C-9580-ADD7FE577027}" destId="{5AAF42AA-D9C1-44A6-BD39-65B3B2EA0632}" srcOrd="5" destOrd="0" parTransId="{40359A12-1171-4E6D-97AD-2121539CFA07}" sibTransId="{1AE8247B-C1F6-41C6-94F3-887FD1FB3C2D}"/>
    <dgm:cxn modelId="{8F88E870-21AB-4A71-8A79-827A85922FEA}" type="presOf" srcId="{156FAF2F-FA64-477A-92FD-675ADE12A92B}" destId="{FC5C4CBC-9E30-4168-937F-95169C01022F}" srcOrd="0" destOrd="6" presId="urn:microsoft.com/office/officeart/2005/8/layout/vList2"/>
    <dgm:cxn modelId="{8479D055-2B61-474F-B376-CEDED3857109}" srcId="{69E1F9E4-673F-491C-9580-ADD7FE577027}" destId="{BDE31E04-04D1-49F4-9F87-05BF28320285}" srcOrd="4" destOrd="0" parTransId="{98030209-CDFD-4435-9224-689E66285B79}" sibTransId="{C4616C34-4D6F-409C-AE64-8AA30DA60246}"/>
    <dgm:cxn modelId="{32F5A477-9A66-4B59-9135-1FCA4D81918B}" srcId="{69E1F9E4-673F-491C-9580-ADD7FE577027}" destId="{C5616567-7137-4E53-8384-E75C29A16A54}" srcOrd="0" destOrd="0" parTransId="{01BB2342-E119-43BE-B7AF-BD98BDAEF5EF}" sibTransId="{72AEF417-A857-48AA-AC2E-DBD96BEF3B3F}"/>
    <dgm:cxn modelId="{15106F7D-3E50-4336-B171-FB2E4E538555}" srcId="{1822806B-36DD-4DDE-B5C2-FC3075C9C620}" destId="{33B5CB55-BA58-492D-A36D-08861C084B37}" srcOrd="0" destOrd="0" parTransId="{610C89A9-9741-470D-9932-CC8830F47926}" sibTransId="{E5B46378-11FC-45A6-A6BA-AB902736A75C}"/>
    <dgm:cxn modelId="{5B611B97-53C6-47CA-82FA-E4E06FF1ACD1}" srcId="{69E1F9E4-673F-491C-9580-ADD7FE577027}" destId="{156FAF2F-FA64-477A-92FD-675ADE12A92B}" srcOrd="6" destOrd="0" parTransId="{9B7EFF9A-8CD9-4EEA-8F1C-63A5D9B682F5}" sibTransId="{96DD4D2F-3617-4EA5-BC14-56F5F3D694A8}"/>
    <dgm:cxn modelId="{B5B8F6A3-D7A2-41F7-94E5-2830D2CD56EB}" type="presOf" srcId="{39F789C6-6944-480F-9983-23464CBB9D48}" destId="{FC5C4CBC-9E30-4168-937F-95169C01022F}" srcOrd="0" destOrd="1" presId="urn:microsoft.com/office/officeart/2005/8/layout/vList2"/>
    <dgm:cxn modelId="{00BC92A7-EA24-4642-9BFD-201E76B5237A}" type="presOf" srcId="{C5616567-7137-4E53-8384-E75C29A16A54}" destId="{FC5C4CBC-9E30-4168-937F-95169C01022F}" srcOrd="0" destOrd="0" presId="urn:microsoft.com/office/officeart/2005/8/layout/vList2"/>
    <dgm:cxn modelId="{3A27B9A9-16C4-41C5-8F32-1754A9F014C3}" srcId="{1822806B-36DD-4DDE-B5C2-FC3075C9C620}" destId="{69E1F9E4-673F-491C-9580-ADD7FE577027}" srcOrd="1" destOrd="0" parTransId="{0B7D52AF-D3AC-4D7C-9BB0-CA59056DA3D8}" sibTransId="{4DA71960-9C41-4503-A1AA-D7EA6F087534}"/>
    <dgm:cxn modelId="{4C8A38B4-BA8C-4A17-BCF4-92B488379854}" type="presOf" srcId="{69E1F9E4-673F-491C-9580-ADD7FE577027}" destId="{4E5B0DF9-DAB1-4FEF-81FB-91D64845E7E7}" srcOrd="0" destOrd="0" presId="urn:microsoft.com/office/officeart/2005/8/layout/vList2"/>
    <dgm:cxn modelId="{FB2EBDB6-D060-415E-B85B-7370FCB13CB3}" type="presOf" srcId="{1822806B-36DD-4DDE-B5C2-FC3075C9C620}" destId="{F6AA073A-2A72-4B25-B914-C46151871009}" srcOrd="0" destOrd="0" presId="urn:microsoft.com/office/officeart/2005/8/layout/vList2"/>
    <dgm:cxn modelId="{17D24DC9-C8BE-4069-A268-F508D403614D}" srcId="{69E1F9E4-673F-491C-9580-ADD7FE577027}" destId="{2A7250D6-AA79-4363-87A8-79777A025E8D}" srcOrd="3" destOrd="0" parTransId="{DC3CF173-E07A-452E-AFF8-6993C7828848}" sibTransId="{29450988-C670-44AC-8FC3-40F35218E194}"/>
    <dgm:cxn modelId="{5B94A7F8-61EC-4E38-9973-0BF5E75AD74A}" type="presOf" srcId="{BDE31E04-04D1-49F4-9F87-05BF28320285}" destId="{FC5C4CBC-9E30-4168-937F-95169C01022F}" srcOrd="0" destOrd="4" presId="urn:microsoft.com/office/officeart/2005/8/layout/vList2"/>
    <dgm:cxn modelId="{26B49DFD-6EE3-47C6-9FB3-9CA07544A62A}" type="presOf" srcId="{8A114B6C-348E-47E5-A6C5-3B9A1DF2D94F}" destId="{FC5C4CBC-9E30-4168-937F-95169C01022F}" srcOrd="0" destOrd="2" presId="urn:microsoft.com/office/officeart/2005/8/layout/vList2"/>
    <dgm:cxn modelId="{8EEA7C5A-3D44-444F-939E-4150F04F8C76}" type="presParOf" srcId="{F6AA073A-2A72-4B25-B914-C46151871009}" destId="{BD2947CB-9DD9-4AB4-9C71-202AAEDD1270}" srcOrd="0" destOrd="0" presId="urn:microsoft.com/office/officeart/2005/8/layout/vList2"/>
    <dgm:cxn modelId="{E2746724-3676-46D5-8B4F-70AA411CD96E}" type="presParOf" srcId="{F6AA073A-2A72-4B25-B914-C46151871009}" destId="{3F1DFB9B-F5D8-4D65-8625-ED1F6A125A87}" srcOrd="1" destOrd="0" presId="urn:microsoft.com/office/officeart/2005/8/layout/vList2"/>
    <dgm:cxn modelId="{65B7E5FA-EC1F-4700-ABE8-ECC08E6AB715}" type="presParOf" srcId="{F6AA073A-2A72-4B25-B914-C46151871009}" destId="{4E5B0DF9-DAB1-4FEF-81FB-91D64845E7E7}" srcOrd="2" destOrd="0" presId="urn:microsoft.com/office/officeart/2005/8/layout/vList2"/>
    <dgm:cxn modelId="{15A95660-F8B5-4E6C-BE0A-8F854C0BDAF0}" type="presParOf" srcId="{F6AA073A-2A72-4B25-B914-C46151871009}" destId="{FC5C4CBC-9E30-4168-937F-95169C01022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22806B-36DD-4DDE-B5C2-FC3075C9C620}" type="doc">
      <dgm:prSet loTypeId="urn:microsoft.com/office/officeart/2005/8/layout/vList2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s-MX"/>
        </a:p>
      </dgm:t>
    </dgm:pt>
    <dgm:pt modelId="{33B5CB55-BA58-492D-A36D-08861C084B37}">
      <dgm:prSet custT="1"/>
      <dgm:spPr/>
      <dgm:t>
        <a:bodyPr/>
        <a:lstStyle/>
        <a:p>
          <a:pPr rtl="0"/>
          <a:r>
            <a:rPr lang="es-MX" sz="2400" b="1" dirty="0">
              <a:solidFill>
                <a:srgbClr val="C00000"/>
              </a:solidFill>
            </a:rPr>
            <a:t>6,538.29 millones de dólares</a:t>
          </a:r>
          <a:r>
            <a:rPr lang="es-MX" sz="2400" b="0" dirty="0">
              <a:solidFill>
                <a:srgbClr val="C00000"/>
              </a:solidFill>
            </a:rPr>
            <a:t> de déficit comercial forestal en 2016, 3.5 mayor que en el 2000. </a:t>
          </a:r>
          <a:endParaRPr lang="es-MX" sz="2400" dirty="0">
            <a:solidFill>
              <a:srgbClr val="C00000"/>
            </a:solidFill>
          </a:endParaRPr>
        </a:p>
      </dgm:t>
    </dgm:pt>
    <dgm:pt modelId="{610C89A9-9741-470D-9932-CC8830F47926}" type="parTrans" cxnId="{15106F7D-3E50-4336-B171-FB2E4E538555}">
      <dgm:prSet/>
      <dgm:spPr/>
      <dgm:t>
        <a:bodyPr/>
        <a:lstStyle/>
        <a:p>
          <a:endParaRPr lang="es-MX" sz="2000"/>
        </a:p>
      </dgm:t>
    </dgm:pt>
    <dgm:pt modelId="{E5B46378-11FC-45A6-A6BA-AB902736A75C}" type="sibTrans" cxnId="{15106F7D-3E50-4336-B171-FB2E4E538555}">
      <dgm:prSet/>
      <dgm:spPr/>
      <dgm:t>
        <a:bodyPr/>
        <a:lstStyle/>
        <a:p>
          <a:endParaRPr lang="es-MX" sz="2000"/>
        </a:p>
      </dgm:t>
    </dgm:pt>
    <dgm:pt modelId="{69E1F9E4-673F-491C-9580-ADD7FE577027}">
      <dgm:prSet custT="1"/>
      <dgm:spPr/>
      <dgm:t>
        <a:bodyPr/>
        <a:lstStyle/>
        <a:p>
          <a:pPr rtl="0"/>
          <a:r>
            <a:rPr lang="es-MX" sz="2400" b="1" dirty="0">
              <a:solidFill>
                <a:srgbClr val="C00000"/>
              </a:solidFill>
            </a:rPr>
            <a:t>44,284 empleos perdidos </a:t>
          </a:r>
          <a:r>
            <a:rPr lang="es-MX" sz="2400" b="0" dirty="0">
              <a:solidFill>
                <a:srgbClr val="C00000"/>
              </a:solidFill>
            </a:rPr>
            <a:t>entre 2001 y 2010 en el sector forestal (17%) por baja competitividad.</a:t>
          </a:r>
          <a:endParaRPr lang="es-MX" sz="2400" dirty="0">
            <a:solidFill>
              <a:srgbClr val="C00000"/>
            </a:solidFill>
          </a:endParaRPr>
        </a:p>
      </dgm:t>
    </dgm:pt>
    <dgm:pt modelId="{0B7D52AF-D3AC-4D7C-9BB0-CA59056DA3D8}" type="parTrans" cxnId="{3A27B9A9-16C4-41C5-8F32-1754A9F014C3}">
      <dgm:prSet/>
      <dgm:spPr/>
      <dgm:t>
        <a:bodyPr/>
        <a:lstStyle/>
        <a:p>
          <a:endParaRPr lang="es-MX" sz="2000"/>
        </a:p>
      </dgm:t>
    </dgm:pt>
    <dgm:pt modelId="{4DA71960-9C41-4503-A1AA-D7EA6F087534}" type="sibTrans" cxnId="{3A27B9A9-16C4-41C5-8F32-1754A9F014C3}">
      <dgm:prSet/>
      <dgm:spPr/>
      <dgm:t>
        <a:bodyPr/>
        <a:lstStyle/>
        <a:p>
          <a:endParaRPr lang="es-MX" sz="2000"/>
        </a:p>
      </dgm:t>
    </dgm:pt>
    <dgm:pt modelId="{39F789C6-6944-480F-9983-23464CBB9D48}">
      <dgm:prSet custT="1"/>
      <dgm:spPr/>
      <dgm:t>
        <a:bodyPr/>
        <a:lstStyle/>
        <a:p>
          <a:pPr marL="0" indent="0" rtl="0">
            <a:spcAft>
              <a:spcPts val="1800"/>
            </a:spcAft>
            <a:buFontTx/>
            <a:buNone/>
          </a:pPr>
          <a:r>
            <a:rPr lang="es-MX" sz="2400" b="1" dirty="0"/>
            <a:t>95 unidades económicas forestales cerraron </a:t>
          </a:r>
          <a:r>
            <a:rPr lang="es-MX" sz="2400" b="0" dirty="0"/>
            <a:t>entre 2004 y 2009.</a:t>
          </a:r>
        </a:p>
      </dgm:t>
    </dgm:pt>
    <dgm:pt modelId="{B06E0E10-90D7-43A6-B577-C704EFC5EE46}" type="parTrans" cxnId="{FA19CD01-5AE7-46AD-98E3-38D864D981FF}">
      <dgm:prSet/>
      <dgm:spPr/>
      <dgm:t>
        <a:bodyPr/>
        <a:lstStyle/>
        <a:p>
          <a:endParaRPr lang="es-MX" sz="2000"/>
        </a:p>
      </dgm:t>
    </dgm:pt>
    <dgm:pt modelId="{53546C6E-7378-4758-A927-FF3057A38E7B}" type="sibTrans" cxnId="{FA19CD01-5AE7-46AD-98E3-38D864D981FF}">
      <dgm:prSet/>
      <dgm:spPr/>
      <dgm:t>
        <a:bodyPr/>
        <a:lstStyle/>
        <a:p>
          <a:endParaRPr lang="es-MX" sz="2000"/>
        </a:p>
      </dgm:t>
    </dgm:pt>
    <dgm:pt modelId="{C5616567-7137-4E53-8384-E75C29A16A54}">
      <dgm:prSet custT="1"/>
      <dgm:spPr/>
      <dgm:t>
        <a:bodyPr/>
        <a:lstStyle/>
        <a:p>
          <a:pPr marL="228600" indent="0" rtl="0">
            <a:spcAft>
              <a:spcPct val="20000"/>
            </a:spcAft>
          </a:pPr>
          <a:endParaRPr lang="es-MX" sz="2400" b="0" dirty="0"/>
        </a:p>
      </dgm:t>
    </dgm:pt>
    <dgm:pt modelId="{01BB2342-E119-43BE-B7AF-BD98BDAEF5EF}" type="parTrans" cxnId="{32F5A477-9A66-4B59-9135-1FCA4D81918B}">
      <dgm:prSet/>
      <dgm:spPr/>
      <dgm:t>
        <a:bodyPr/>
        <a:lstStyle/>
        <a:p>
          <a:endParaRPr lang="es-MX" sz="2000"/>
        </a:p>
      </dgm:t>
    </dgm:pt>
    <dgm:pt modelId="{72AEF417-A857-48AA-AC2E-DBD96BEF3B3F}" type="sibTrans" cxnId="{32F5A477-9A66-4B59-9135-1FCA4D81918B}">
      <dgm:prSet/>
      <dgm:spPr/>
      <dgm:t>
        <a:bodyPr/>
        <a:lstStyle/>
        <a:p>
          <a:endParaRPr lang="es-MX" sz="2000"/>
        </a:p>
      </dgm:t>
    </dgm:pt>
    <dgm:pt modelId="{8A114B6C-348E-47E5-A6C5-3B9A1DF2D94F}">
      <dgm:prSet custT="1"/>
      <dgm:spPr/>
      <dgm:t>
        <a:bodyPr/>
        <a:lstStyle/>
        <a:p>
          <a:pPr marL="0" indent="0" rtl="0">
            <a:spcAft>
              <a:spcPts val="1800"/>
            </a:spcAft>
            <a:buFontTx/>
            <a:buNone/>
          </a:pPr>
          <a:r>
            <a:rPr lang="es-MX" sz="2400" b="1" dirty="0"/>
            <a:t>10%</a:t>
          </a:r>
          <a:r>
            <a:rPr lang="es-MX" sz="2400" b="0" dirty="0"/>
            <a:t> </a:t>
          </a:r>
          <a:r>
            <a:rPr lang="es-MX" sz="2400" b="1" dirty="0"/>
            <a:t>se redujo el PIB silvícola </a:t>
          </a:r>
          <a:r>
            <a:rPr lang="es-MX" sz="2400" b="0" dirty="0"/>
            <a:t>entre 2003 y 2016 (PIB de 22.7 mil millones de pesos en 2016).</a:t>
          </a:r>
        </a:p>
      </dgm:t>
    </dgm:pt>
    <dgm:pt modelId="{A611F649-3FB2-43F9-996A-59FDEB853A11}" type="parTrans" cxnId="{0359512F-8318-4A1F-B64D-9A458C1ED377}">
      <dgm:prSet/>
      <dgm:spPr/>
      <dgm:t>
        <a:bodyPr/>
        <a:lstStyle/>
        <a:p>
          <a:endParaRPr lang="es-MX" sz="2000"/>
        </a:p>
      </dgm:t>
    </dgm:pt>
    <dgm:pt modelId="{94822AB1-65B2-4658-8D0A-0BFC330320C7}" type="sibTrans" cxnId="{0359512F-8318-4A1F-B64D-9A458C1ED377}">
      <dgm:prSet/>
      <dgm:spPr/>
      <dgm:t>
        <a:bodyPr/>
        <a:lstStyle/>
        <a:p>
          <a:endParaRPr lang="es-MX" sz="2000"/>
        </a:p>
      </dgm:t>
    </dgm:pt>
    <dgm:pt modelId="{2A7250D6-AA79-4363-87A8-79777A025E8D}">
      <dgm:prSet custT="1"/>
      <dgm:spPr/>
      <dgm:t>
        <a:bodyPr/>
        <a:lstStyle/>
        <a:p>
          <a:pPr marL="0" indent="0" rtl="0">
            <a:spcAft>
              <a:spcPts val="1800"/>
            </a:spcAft>
            <a:buFontTx/>
            <a:buNone/>
          </a:pPr>
          <a:r>
            <a:rPr lang="es-MX" sz="2400" b="0" dirty="0"/>
            <a:t>Se estima que </a:t>
          </a:r>
          <a:r>
            <a:rPr lang="es-MX" sz="2400" b="1" dirty="0"/>
            <a:t>la madera ilegal representa 30% del total </a:t>
          </a:r>
          <a:r>
            <a:rPr lang="es-MX" sz="2400" b="0" dirty="0"/>
            <a:t>comercializado anualmente en el país.</a:t>
          </a:r>
        </a:p>
      </dgm:t>
    </dgm:pt>
    <dgm:pt modelId="{DC3CF173-E07A-452E-AFF8-6993C7828848}" type="parTrans" cxnId="{17D24DC9-C8BE-4069-A268-F508D403614D}">
      <dgm:prSet/>
      <dgm:spPr/>
      <dgm:t>
        <a:bodyPr/>
        <a:lstStyle/>
        <a:p>
          <a:endParaRPr lang="es-MX" sz="2000"/>
        </a:p>
      </dgm:t>
    </dgm:pt>
    <dgm:pt modelId="{29450988-C670-44AC-8FC3-40F35218E194}" type="sibTrans" cxnId="{17D24DC9-C8BE-4069-A268-F508D403614D}">
      <dgm:prSet/>
      <dgm:spPr/>
      <dgm:t>
        <a:bodyPr/>
        <a:lstStyle/>
        <a:p>
          <a:endParaRPr lang="es-MX" sz="2000"/>
        </a:p>
      </dgm:t>
    </dgm:pt>
    <dgm:pt modelId="{BDE31E04-04D1-49F4-9F87-05BF28320285}">
      <dgm:prSet custT="1"/>
      <dgm:spPr/>
      <dgm:t>
        <a:bodyPr/>
        <a:lstStyle/>
        <a:p>
          <a:pPr marL="0" indent="0" rtl="0">
            <a:spcAft>
              <a:spcPct val="20000"/>
            </a:spcAft>
            <a:buFontTx/>
            <a:buNone/>
          </a:pPr>
          <a:r>
            <a:rPr lang="es-MX" sz="2400" b="1" dirty="0"/>
            <a:t>14.2 millones ha </a:t>
          </a:r>
          <a:r>
            <a:rPr lang="es-MX" sz="2400" b="0" dirty="0"/>
            <a:t>podrían sumarse a manejo forestal productivo (200% más que el área actual).</a:t>
          </a:r>
        </a:p>
      </dgm:t>
    </dgm:pt>
    <dgm:pt modelId="{98030209-CDFD-4435-9224-689E66285B79}" type="parTrans" cxnId="{8479D055-2B61-474F-B376-CEDED3857109}">
      <dgm:prSet/>
      <dgm:spPr/>
      <dgm:t>
        <a:bodyPr/>
        <a:lstStyle/>
        <a:p>
          <a:endParaRPr lang="es-MX" sz="2000"/>
        </a:p>
      </dgm:t>
    </dgm:pt>
    <dgm:pt modelId="{C4616C34-4D6F-409C-AE64-8AA30DA60246}" type="sibTrans" cxnId="{8479D055-2B61-474F-B376-CEDED3857109}">
      <dgm:prSet/>
      <dgm:spPr/>
      <dgm:t>
        <a:bodyPr/>
        <a:lstStyle/>
        <a:p>
          <a:endParaRPr lang="es-MX" sz="2000"/>
        </a:p>
      </dgm:t>
    </dgm:pt>
    <dgm:pt modelId="{AFBCC4BD-9CD7-43BB-8F7C-34461C67ED73}">
      <dgm:prSet custT="1"/>
      <dgm:spPr/>
      <dgm:t>
        <a:bodyPr/>
        <a:lstStyle/>
        <a:p>
          <a:pPr marL="171450" indent="0" rtl="0">
            <a:spcAft>
              <a:spcPct val="20000"/>
            </a:spcAft>
            <a:buNone/>
          </a:pPr>
          <a:r>
            <a:rPr lang="es-MX" sz="1600" b="0" dirty="0"/>
            <a:t>Fuente: INEGI, SEMARNAT, CONAFOR.</a:t>
          </a:r>
        </a:p>
      </dgm:t>
    </dgm:pt>
    <dgm:pt modelId="{023A9CD7-474F-458E-825F-8D4D03A13C8C}" type="parTrans" cxnId="{C2BCEB66-D56C-4589-A89A-3A762C9E83DB}">
      <dgm:prSet/>
      <dgm:spPr/>
      <dgm:t>
        <a:bodyPr/>
        <a:lstStyle/>
        <a:p>
          <a:endParaRPr lang="es-ES"/>
        </a:p>
      </dgm:t>
    </dgm:pt>
    <dgm:pt modelId="{273DBF5B-AC6B-4A5E-A928-8F1BDB2BBCF9}" type="sibTrans" cxnId="{C2BCEB66-D56C-4589-A89A-3A762C9E83DB}">
      <dgm:prSet/>
      <dgm:spPr/>
      <dgm:t>
        <a:bodyPr/>
        <a:lstStyle/>
        <a:p>
          <a:endParaRPr lang="es-ES"/>
        </a:p>
      </dgm:t>
    </dgm:pt>
    <dgm:pt modelId="{F6AA073A-2A72-4B25-B914-C46151871009}" type="pres">
      <dgm:prSet presAssocID="{1822806B-36DD-4DDE-B5C2-FC3075C9C620}" presName="linear" presStyleCnt="0">
        <dgm:presLayoutVars>
          <dgm:animLvl val="lvl"/>
          <dgm:resizeHandles val="exact"/>
        </dgm:presLayoutVars>
      </dgm:prSet>
      <dgm:spPr/>
    </dgm:pt>
    <dgm:pt modelId="{BD2947CB-9DD9-4AB4-9C71-202AAEDD1270}" type="pres">
      <dgm:prSet presAssocID="{33B5CB55-BA58-492D-A36D-08861C084B37}" presName="parentText" presStyleLbl="node1" presStyleIdx="0" presStyleCnt="2" custScaleY="129017">
        <dgm:presLayoutVars>
          <dgm:chMax val="0"/>
          <dgm:bulletEnabled val="1"/>
        </dgm:presLayoutVars>
      </dgm:prSet>
      <dgm:spPr/>
    </dgm:pt>
    <dgm:pt modelId="{3F1DFB9B-F5D8-4D65-8625-ED1F6A125A87}" type="pres">
      <dgm:prSet presAssocID="{E5B46378-11FC-45A6-A6BA-AB902736A75C}" presName="spacer" presStyleCnt="0"/>
      <dgm:spPr/>
    </dgm:pt>
    <dgm:pt modelId="{4E5B0DF9-DAB1-4FEF-81FB-91D64845E7E7}" type="pres">
      <dgm:prSet presAssocID="{69E1F9E4-673F-491C-9580-ADD7FE577027}" presName="parentText" presStyleLbl="node1" presStyleIdx="1" presStyleCnt="2" custScaleY="106976">
        <dgm:presLayoutVars>
          <dgm:chMax val="0"/>
          <dgm:bulletEnabled val="1"/>
        </dgm:presLayoutVars>
      </dgm:prSet>
      <dgm:spPr/>
    </dgm:pt>
    <dgm:pt modelId="{FC5C4CBC-9E30-4168-937F-95169C01022F}" type="pres">
      <dgm:prSet presAssocID="{69E1F9E4-673F-491C-9580-ADD7FE577027}" presName="childText" presStyleLbl="revTx" presStyleIdx="0" presStyleCnt="1" custScaleY="118853">
        <dgm:presLayoutVars>
          <dgm:bulletEnabled val="1"/>
        </dgm:presLayoutVars>
      </dgm:prSet>
      <dgm:spPr/>
    </dgm:pt>
  </dgm:ptLst>
  <dgm:cxnLst>
    <dgm:cxn modelId="{FA19CD01-5AE7-46AD-98E3-38D864D981FF}" srcId="{69E1F9E4-673F-491C-9580-ADD7FE577027}" destId="{39F789C6-6944-480F-9983-23464CBB9D48}" srcOrd="1" destOrd="0" parTransId="{B06E0E10-90D7-43A6-B577-C704EFC5EE46}" sibTransId="{53546C6E-7378-4758-A927-FF3057A38E7B}"/>
    <dgm:cxn modelId="{44F1F90C-C4E4-4ED2-9796-FCF314A3D374}" type="presOf" srcId="{2A7250D6-AA79-4363-87A8-79777A025E8D}" destId="{FC5C4CBC-9E30-4168-937F-95169C01022F}" srcOrd="0" destOrd="3" presId="urn:microsoft.com/office/officeart/2005/8/layout/vList2"/>
    <dgm:cxn modelId="{B95A1C17-1EE6-43C4-B49A-F8DED2D1476F}" type="presOf" srcId="{33B5CB55-BA58-492D-A36D-08861C084B37}" destId="{BD2947CB-9DD9-4AB4-9C71-202AAEDD1270}" srcOrd="0" destOrd="0" presId="urn:microsoft.com/office/officeart/2005/8/layout/vList2"/>
    <dgm:cxn modelId="{0359512F-8318-4A1F-B64D-9A458C1ED377}" srcId="{69E1F9E4-673F-491C-9580-ADD7FE577027}" destId="{8A114B6C-348E-47E5-A6C5-3B9A1DF2D94F}" srcOrd="2" destOrd="0" parTransId="{A611F649-3FB2-43F9-996A-59FDEB853A11}" sibTransId="{94822AB1-65B2-4658-8D0A-0BFC330320C7}"/>
    <dgm:cxn modelId="{C2BCEB66-D56C-4589-A89A-3A762C9E83DB}" srcId="{69E1F9E4-673F-491C-9580-ADD7FE577027}" destId="{AFBCC4BD-9CD7-43BB-8F7C-34461C67ED73}" srcOrd="5" destOrd="0" parTransId="{023A9CD7-474F-458E-825F-8D4D03A13C8C}" sibTransId="{273DBF5B-AC6B-4A5E-A928-8F1BDB2BBCF9}"/>
    <dgm:cxn modelId="{8479D055-2B61-474F-B376-CEDED3857109}" srcId="{69E1F9E4-673F-491C-9580-ADD7FE577027}" destId="{BDE31E04-04D1-49F4-9F87-05BF28320285}" srcOrd="4" destOrd="0" parTransId="{98030209-CDFD-4435-9224-689E66285B79}" sibTransId="{C4616C34-4D6F-409C-AE64-8AA30DA60246}"/>
    <dgm:cxn modelId="{32F5A477-9A66-4B59-9135-1FCA4D81918B}" srcId="{69E1F9E4-673F-491C-9580-ADD7FE577027}" destId="{C5616567-7137-4E53-8384-E75C29A16A54}" srcOrd="0" destOrd="0" parTransId="{01BB2342-E119-43BE-B7AF-BD98BDAEF5EF}" sibTransId="{72AEF417-A857-48AA-AC2E-DBD96BEF3B3F}"/>
    <dgm:cxn modelId="{15106F7D-3E50-4336-B171-FB2E4E538555}" srcId="{1822806B-36DD-4DDE-B5C2-FC3075C9C620}" destId="{33B5CB55-BA58-492D-A36D-08861C084B37}" srcOrd="0" destOrd="0" parTransId="{610C89A9-9741-470D-9932-CC8830F47926}" sibTransId="{E5B46378-11FC-45A6-A6BA-AB902736A75C}"/>
    <dgm:cxn modelId="{BEB20B83-7D4B-45DB-8284-1BC8AA2442B8}" type="presOf" srcId="{AFBCC4BD-9CD7-43BB-8F7C-34461C67ED73}" destId="{FC5C4CBC-9E30-4168-937F-95169C01022F}" srcOrd="0" destOrd="5" presId="urn:microsoft.com/office/officeart/2005/8/layout/vList2"/>
    <dgm:cxn modelId="{B5B8F6A3-D7A2-41F7-94E5-2830D2CD56EB}" type="presOf" srcId="{39F789C6-6944-480F-9983-23464CBB9D48}" destId="{FC5C4CBC-9E30-4168-937F-95169C01022F}" srcOrd="0" destOrd="1" presId="urn:microsoft.com/office/officeart/2005/8/layout/vList2"/>
    <dgm:cxn modelId="{00BC92A7-EA24-4642-9BFD-201E76B5237A}" type="presOf" srcId="{C5616567-7137-4E53-8384-E75C29A16A54}" destId="{FC5C4CBC-9E30-4168-937F-95169C01022F}" srcOrd="0" destOrd="0" presId="urn:microsoft.com/office/officeart/2005/8/layout/vList2"/>
    <dgm:cxn modelId="{3A27B9A9-16C4-41C5-8F32-1754A9F014C3}" srcId="{1822806B-36DD-4DDE-B5C2-FC3075C9C620}" destId="{69E1F9E4-673F-491C-9580-ADD7FE577027}" srcOrd="1" destOrd="0" parTransId="{0B7D52AF-D3AC-4D7C-9BB0-CA59056DA3D8}" sibTransId="{4DA71960-9C41-4503-A1AA-D7EA6F087534}"/>
    <dgm:cxn modelId="{4C8A38B4-BA8C-4A17-BCF4-92B488379854}" type="presOf" srcId="{69E1F9E4-673F-491C-9580-ADD7FE577027}" destId="{4E5B0DF9-DAB1-4FEF-81FB-91D64845E7E7}" srcOrd="0" destOrd="0" presId="urn:microsoft.com/office/officeart/2005/8/layout/vList2"/>
    <dgm:cxn modelId="{FB2EBDB6-D060-415E-B85B-7370FCB13CB3}" type="presOf" srcId="{1822806B-36DD-4DDE-B5C2-FC3075C9C620}" destId="{F6AA073A-2A72-4B25-B914-C46151871009}" srcOrd="0" destOrd="0" presId="urn:microsoft.com/office/officeart/2005/8/layout/vList2"/>
    <dgm:cxn modelId="{17D24DC9-C8BE-4069-A268-F508D403614D}" srcId="{69E1F9E4-673F-491C-9580-ADD7FE577027}" destId="{2A7250D6-AA79-4363-87A8-79777A025E8D}" srcOrd="3" destOrd="0" parTransId="{DC3CF173-E07A-452E-AFF8-6993C7828848}" sibTransId="{29450988-C670-44AC-8FC3-40F35218E194}"/>
    <dgm:cxn modelId="{5B94A7F8-61EC-4E38-9973-0BF5E75AD74A}" type="presOf" srcId="{BDE31E04-04D1-49F4-9F87-05BF28320285}" destId="{FC5C4CBC-9E30-4168-937F-95169C01022F}" srcOrd="0" destOrd="4" presId="urn:microsoft.com/office/officeart/2005/8/layout/vList2"/>
    <dgm:cxn modelId="{26B49DFD-6EE3-47C6-9FB3-9CA07544A62A}" type="presOf" srcId="{8A114B6C-348E-47E5-A6C5-3B9A1DF2D94F}" destId="{FC5C4CBC-9E30-4168-937F-95169C01022F}" srcOrd="0" destOrd="2" presId="urn:microsoft.com/office/officeart/2005/8/layout/vList2"/>
    <dgm:cxn modelId="{8EEA7C5A-3D44-444F-939E-4150F04F8C76}" type="presParOf" srcId="{F6AA073A-2A72-4B25-B914-C46151871009}" destId="{BD2947CB-9DD9-4AB4-9C71-202AAEDD1270}" srcOrd="0" destOrd="0" presId="urn:microsoft.com/office/officeart/2005/8/layout/vList2"/>
    <dgm:cxn modelId="{E2746724-3676-46D5-8B4F-70AA411CD96E}" type="presParOf" srcId="{F6AA073A-2A72-4B25-B914-C46151871009}" destId="{3F1DFB9B-F5D8-4D65-8625-ED1F6A125A87}" srcOrd="1" destOrd="0" presId="urn:microsoft.com/office/officeart/2005/8/layout/vList2"/>
    <dgm:cxn modelId="{65B7E5FA-EC1F-4700-ABE8-ECC08E6AB715}" type="presParOf" srcId="{F6AA073A-2A72-4B25-B914-C46151871009}" destId="{4E5B0DF9-DAB1-4FEF-81FB-91D64845E7E7}" srcOrd="2" destOrd="0" presId="urn:microsoft.com/office/officeart/2005/8/layout/vList2"/>
    <dgm:cxn modelId="{15A95660-F8B5-4E6C-BE0A-8F854C0BDAF0}" type="presParOf" srcId="{F6AA073A-2A72-4B25-B914-C46151871009}" destId="{FC5C4CBC-9E30-4168-937F-95169C01022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947CB-9DD9-4AB4-9C71-202AAEDD1270}">
      <dsp:nvSpPr>
        <dsp:cNvPr id="0" name=""/>
        <dsp:cNvSpPr/>
      </dsp:nvSpPr>
      <dsp:spPr>
        <a:xfrm>
          <a:off x="0" y="67961"/>
          <a:ext cx="6863787" cy="103051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>
              <a:solidFill>
                <a:srgbClr val="C00000"/>
              </a:solidFill>
            </a:rPr>
            <a:t>Baja en tasa de deforestación: </a:t>
          </a:r>
          <a:r>
            <a:rPr lang="es-MX" sz="2400" b="0" kern="1200">
              <a:solidFill>
                <a:srgbClr val="C00000"/>
              </a:solidFill>
            </a:rPr>
            <a:t>.52% (1990-2000) a .24% (2000-2010). De 155 a 96 mil ha anuales.</a:t>
          </a:r>
          <a:endParaRPr lang="es-MX" sz="2400" b="0" kern="1200" dirty="0">
            <a:solidFill>
              <a:srgbClr val="C00000"/>
            </a:solidFill>
          </a:endParaRPr>
        </a:p>
      </dsp:txBody>
      <dsp:txXfrm>
        <a:off x="50306" y="118267"/>
        <a:ext cx="6763175" cy="929905"/>
      </dsp:txXfrm>
    </dsp:sp>
    <dsp:sp modelId="{4E5B0DF9-DAB1-4FEF-81FB-91D64845E7E7}">
      <dsp:nvSpPr>
        <dsp:cNvPr id="0" name=""/>
        <dsp:cNvSpPr/>
      </dsp:nvSpPr>
      <dsp:spPr>
        <a:xfrm>
          <a:off x="0" y="1111303"/>
          <a:ext cx="6863787" cy="85446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>
              <a:solidFill>
                <a:srgbClr val="C00000"/>
              </a:solidFill>
            </a:rPr>
            <a:t>82% de la deforestación </a:t>
          </a:r>
          <a:r>
            <a:rPr lang="es-MX" sz="2400" b="0" kern="1200">
              <a:solidFill>
                <a:srgbClr val="C00000"/>
              </a:solidFill>
            </a:rPr>
            <a:t>es producto del cambio de uso de suelos.</a:t>
          </a:r>
          <a:endParaRPr lang="es-MX" sz="2400" b="0" kern="1200" dirty="0"/>
        </a:p>
      </dsp:txBody>
      <dsp:txXfrm>
        <a:off x="41712" y="1153015"/>
        <a:ext cx="6780363" cy="771041"/>
      </dsp:txXfrm>
    </dsp:sp>
    <dsp:sp modelId="{FC5C4CBC-9E30-4168-937F-95169C01022F}">
      <dsp:nvSpPr>
        <dsp:cNvPr id="0" name=""/>
        <dsp:cNvSpPr/>
      </dsp:nvSpPr>
      <dsp:spPr>
        <a:xfrm>
          <a:off x="0" y="1965769"/>
          <a:ext cx="6863787" cy="416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925" tIns="30480" rIns="170688" bIns="30480" numCol="1" spcCol="1270" anchor="t" anchorCtr="0">
          <a:noAutofit/>
        </a:bodyPr>
        <a:lstStyle/>
        <a:p>
          <a:pPr marL="0" lvl="1" indent="0" algn="l" defTabSz="10668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s-MX" sz="2400" b="0" kern="1200" dirty="0"/>
        </a:p>
        <a:p>
          <a:pPr marL="0" lvl="1" indent="0" algn="l" defTabSz="1066800" rtl="0">
            <a:lnSpc>
              <a:spcPct val="90000"/>
            </a:lnSpc>
            <a:spcBef>
              <a:spcPct val="0"/>
            </a:spcBef>
            <a:spcAft>
              <a:spcPts val="1300"/>
            </a:spcAft>
            <a:buNone/>
          </a:pPr>
          <a:r>
            <a:rPr lang="es-MX" sz="2400" b="1" kern="1200"/>
            <a:t>Solo 8% </a:t>
          </a:r>
          <a:r>
            <a:rPr lang="es-MX" sz="2400" b="0" kern="1200"/>
            <a:t>de la deforestación es causada por tala ilegal.</a:t>
          </a:r>
          <a:endParaRPr lang="es-MX" sz="2400" b="0" kern="1200" dirty="0"/>
        </a:p>
        <a:p>
          <a:pPr marL="0" lvl="1" indent="0" algn="l" defTabSz="1066800">
            <a:lnSpc>
              <a:spcPct val="90000"/>
            </a:lnSpc>
            <a:spcBef>
              <a:spcPct val="0"/>
            </a:spcBef>
            <a:spcAft>
              <a:spcPts val="1300"/>
            </a:spcAft>
            <a:buNone/>
          </a:pPr>
          <a:r>
            <a:rPr lang="es-MX" sz="2400" b="1" kern="1200" dirty="0"/>
            <a:t>Menor pérdida de bosques primarios:</a:t>
          </a:r>
          <a:r>
            <a:rPr lang="es-MX" sz="2400" b="0" kern="1200" dirty="0"/>
            <a:t> 187 mil ha deforestadas (2000-2005) a 44 mil ha (2005-2010).</a:t>
          </a:r>
        </a:p>
        <a:p>
          <a:pPr marL="0" lvl="1" indent="0" algn="l" defTabSz="1066800">
            <a:lnSpc>
              <a:spcPct val="90000"/>
            </a:lnSpc>
            <a:spcBef>
              <a:spcPct val="0"/>
            </a:spcBef>
            <a:spcAft>
              <a:spcPts val="1300"/>
            </a:spcAft>
            <a:buNone/>
          </a:pPr>
          <a:r>
            <a:rPr lang="es-MX" sz="2400" b="1" kern="1200"/>
            <a:t>Incremento en plagas y enfermedades: </a:t>
          </a:r>
          <a:r>
            <a:rPr lang="es-MX" sz="2400" b="0" kern="1200"/>
            <a:t>23 mil ha (1998) a 51 mil ha (1999-2010).</a:t>
          </a:r>
          <a:endParaRPr lang="es-MX" sz="2400" b="0" kern="1200" dirty="0"/>
        </a:p>
        <a:p>
          <a:pPr marL="0" lvl="1" indent="0" algn="l" defTabSz="1066800">
            <a:lnSpc>
              <a:spcPct val="90000"/>
            </a:lnSpc>
            <a:spcBef>
              <a:spcPct val="0"/>
            </a:spcBef>
            <a:spcAft>
              <a:spcPts val="1300"/>
            </a:spcAft>
            <a:buNone/>
          </a:pPr>
          <a:r>
            <a:rPr lang="es-MX" sz="2400" b="1" kern="1200"/>
            <a:t>Mayor riesgo por incendios</a:t>
          </a:r>
          <a:r>
            <a:rPr lang="es-MX" sz="2400" b="0" kern="1200"/>
            <a:t> con cambio climático.</a:t>
          </a:r>
          <a:endParaRPr lang="es-MX" sz="2400" b="0" kern="1200" dirty="0"/>
        </a:p>
        <a:p>
          <a:pPr marL="171450" lvl="1" indent="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MX" sz="1600" b="0" kern="1200"/>
            <a:t>Fuente: CONAFOR. Diagnóstico del sector forestal (2013).</a:t>
          </a:r>
          <a:endParaRPr lang="es-MX" sz="1600" b="0" kern="1200" dirty="0"/>
        </a:p>
      </dsp:txBody>
      <dsp:txXfrm>
        <a:off x="0" y="1965769"/>
        <a:ext cx="6863787" cy="41609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947CB-9DD9-4AB4-9C71-202AAEDD1270}">
      <dsp:nvSpPr>
        <dsp:cNvPr id="0" name=""/>
        <dsp:cNvSpPr/>
      </dsp:nvSpPr>
      <dsp:spPr>
        <a:xfrm>
          <a:off x="0" y="59225"/>
          <a:ext cx="6863787" cy="93447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solidFill>
                <a:srgbClr val="C00000"/>
              </a:solidFill>
            </a:rPr>
            <a:t>20 millones ha</a:t>
          </a:r>
          <a:r>
            <a:rPr lang="es-MX" sz="2400" b="0" kern="1200" dirty="0">
              <a:solidFill>
                <a:srgbClr val="C00000"/>
              </a:solidFill>
            </a:rPr>
            <a:t> de bosques y selvas son propiedad de ejidos y comunidades </a:t>
          </a:r>
          <a:r>
            <a:rPr lang="es-MX" sz="2400" b="0" i="0" u="none" kern="1200" dirty="0">
              <a:solidFill>
                <a:srgbClr val="C00000"/>
              </a:solidFill>
            </a:rPr>
            <a:t>indígenas</a:t>
          </a:r>
          <a:r>
            <a:rPr lang="es-MX" sz="2400" b="0" kern="1200" dirty="0">
              <a:solidFill>
                <a:srgbClr val="C00000"/>
              </a:solidFill>
            </a:rPr>
            <a:t>.</a:t>
          </a:r>
          <a:endParaRPr lang="es-MX" sz="2400" kern="1200" dirty="0">
            <a:solidFill>
              <a:srgbClr val="C00000"/>
            </a:solidFill>
          </a:endParaRPr>
        </a:p>
      </dsp:txBody>
      <dsp:txXfrm>
        <a:off x="45617" y="104842"/>
        <a:ext cx="6772553" cy="843237"/>
      </dsp:txXfrm>
    </dsp:sp>
    <dsp:sp modelId="{4E5B0DF9-DAB1-4FEF-81FB-91D64845E7E7}">
      <dsp:nvSpPr>
        <dsp:cNvPr id="0" name=""/>
        <dsp:cNvSpPr/>
      </dsp:nvSpPr>
      <dsp:spPr>
        <a:xfrm>
          <a:off x="0" y="1009231"/>
          <a:ext cx="6863787" cy="77482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solidFill>
                <a:srgbClr val="C00000"/>
              </a:solidFill>
            </a:rPr>
            <a:t>11 millones de personas</a:t>
          </a:r>
          <a:r>
            <a:rPr lang="es-MX" sz="2400" b="0" kern="1200" dirty="0">
              <a:solidFill>
                <a:srgbClr val="C00000"/>
              </a:solidFill>
            </a:rPr>
            <a:t> viven en áreas forestales.</a:t>
          </a:r>
          <a:endParaRPr lang="es-MX" sz="2400" kern="1200" dirty="0">
            <a:solidFill>
              <a:srgbClr val="C00000"/>
            </a:solidFill>
          </a:endParaRPr>
        </a:p>
      </dsp:txBody>
      <dsp:txXfrm>
        <a:off x="37824" y="1047055"/>
        <a:ext cx="6788139" cy="699179"/>
      </dsp:txXfrm>
    </dsp:sp>
    <dsp:sp modelId="{FC5C4CBC-9E30-4168-937F-95169C01022F}">
      <dsp:nvSpPr>
        <dsp:cNvPr id="0" name=""/>
        <dsp:cNvSpPr/>
      </dsp:nvSpPr>
      <dsp:spPr>
        <a:xfrm>
          <a:off x="0" y="1784059"/>
          <a:ext cx="6863787" cy="4347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925" tIns="30480" rIns="170688" bIns="30480" numCol="1" spcCol="1270" anchor="t" anchorCtr="0">
          <a:noAutofit/>
        </a:bodyPr>
        <a:lstStyle/>
        <a:p>
          <a:pPr marL="228600" lvl="1" indent="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s-MX" sz="2400" b="0" kern="1200" dirty="0"/>
        </a:p>
        <a:p>
          <a:pPr marL="0" lvl="1" indent="0" algn="l" defTabSz="1066800" rtl="0">
            <a:lnSpc>
              <a:spcPct val="90000"/>
            </a:lnSpc>
            <a:spcBef>
              <a:spcPct val="0"/>
            </a:spcBef>
            <a:spcAft>
              <a:spcPts val="1800"/>
            </a:spcAft>
            <a:buFontTx/>
            <a:buNone/>
          </a:pPr>
          <a:r>
            <a:rPr lang="es-MX" sz="2400" b="1" kern="1200" dirty="0"/>
            <a:t>36% </a:t>
          </a:r>
          <a:r>
            <a:rPr lang="es-MX" sz="2400" b="0" kern="1200" dirty="0"/>
            <a:t>de la población en áreas forestales carece de acceso a servicios de salud.</a:t>
          </a:r>
        </a:p>
        <a:p>
          <a:pPr marL="0" lvl="1" indent="0" algn="l" defTabSz="1066800" rtl="0">
            <a:lnSpc>
              <a:spcPct val="90000"/>
            </a:lnSpc>
            <a:spcBef>
              <a:spcPct val="0"/>
            </a:spcBef>
            <a:spcAft>
              <a:spcPts val="1800"/>
            </a:spcAft>
            <a:buFontTx/>
            <a:buNone/>
          </a:pPr>
          <a:r>
            <a:rPr lang="es-MX" sz="2400" b="1" kern="1200" dirty="0"/>
            <a:t>15%</a:t>
          </a:r>
          <a:r>
            <a:rPr lang="es-MX" sz="2400" b="0" kern="1200" dirty="0"/>
            <a:t> </a:t>
          </a:r>
          <a:r>
            <a:rPr lang="es-MX" sz="2400" b="1" kern="1200" dirty="0"/>
            <a:t>de las personas de 15 años y más</a:t>
          </a:r>
          <a:r>
            <a:rPr lang="es-MX" sz="2400" b="0" kern="1200" dirty="0"/>
            <a:t> no completaron la educación básica.</a:t>
          </a:r>
        </a:p>
        <a:p>
          <a:pPr marL="0" lvl="1" indent="0" algn="l" defTabSz="1066800" rtl="0">
            <a:lnSpc>
              <a:spcPct val="90000"/>
            </a:lnSpc>
            <a:spcBef>
              <a:spcPct val="0"/>
            </a:spcBef>
            <a:spcAft>
              <a:spcPts val="1800"/>
            </a:spcAft>
            <a:buFontTx/>
            <a:buNone/>
          </a:pPr>
          <a:r>
            <a:rPr lang="es-MX" sz="2400" b="1" kern="1200" dirty="0"/>
            <a:t>10% de las personas de 15 años y más </a:t>
          </a:r>
          <a:r>
            <a:rPr lang="es-MX" sz="2400" b="0" kern="1200" dirty="0"/>
            <a:t>no sabe leer ni escribir.</a:t>
          </a:r>
        </a:p>
        <a:p>
          <a:pPr marL="0" lvl="1" indent="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r>
            <a:rPr lang="es-MX" sz="2400" b="1" kern="1200" dirty="0"/>
            <a:t>2.4% </a:t>
          </a:r>
          <a:r>
            <a:rPr lang="es-MX" sz="2400" b="0" kern="1200" dirty="0"/>
            <a:t>es la tasa media de crecimiento poblacional.</a:t>
          </a:r>
        </a:p>
        <a:p>
          <a:pPr marL="228600" lvl="1" indent="0" algn="l" defTabSz="466725" rtl="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s-MX" sz="1050" b="0" kern="1200" dirty="0"/>
        </a:p>
        <a:p>
          <a:pPr marL="228600" lvl="1" indent="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MX" sz="1600" b="0" kern="1200" dirty="0"/>
            <a:t>Fuente: CONAFOR. Diagnóstico del sector forestal (2013).</a:t>
          </a:r>
          <a:endParaRPr lang="es-MX" sz="2000" b="0" kern="1200" dirty="0"/>
        </a:p>
      </dsp:txBody>
      <dsp:txXfrm>
        <a:off x="0" y="1784059"/>
        <a:ext cx="6863787" cy="43475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947CB-9DD9-4AB4-9C71-202AAEDD1270}">
      <dsp:nvSpPr>
        <dsp:cNvPr id="0" name=""/>
        <dsp:cNvSpPr/>
      </dsp:nvSpPr>
      <dsp:spPr>
        <a:xfrm>
          <a:off x="0" y="64015"/>
          <a:ext cx="6603357" cy="99548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solidFill>
                <a:srgbClr val="C00000"/>
              </a:solidFill>
            </a:rPr>
            <a:t>6,538.29 millones de dólares</a:t>
          </a:r>
          <a:r>
            <a:rPr lang="es-MX" sz="2400" b="0" kern="1200" dirty="0">
              <a:solidFill>
                <a:srgbClr val="C00000"/>
              </a:solidFill>
            </a:rPr>
            <a:t> de déficit comercial forestal en 2016, 3.5 mayor que en el 2000. </a:t>
          </a:r>
          <a:endParaRPr lang="es-MX" sz="2400" kern="1200" dirty="0">
            <a:solidFill>
              <a:srgbClr val="C00000"/>
            </a:solidFill>
          </a:endParaRPr>
        </a:p>
      </dsp:txBody>
      <dsp:txXfrm>
        <a:off x="48596" y="112611"/>
        <a:ext cx="6506165" cy="898296"/>
      </dsp:txXfrm>
    </dsp:sp>
    <dsp:sp modelId="{4E5B0DF9-DAB1-4FEF-81FB-91D64845E7E7}">
      <dsp:nvSpPr>
        <dsp:cNvPr id="0" name=""/>
        <dsp:cNvSpPr/>
      </dsp:nvSpPr>
      <dsp:spPr>
        <a:xfrm>
          <a:off x="0" y="1071892"/>
          <a:ext cx="6603357" cy="82542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solidFill>
                <a:srgbClr val="C00000"/>
              </a:solidFill>
            </a:rPr>
            <a:t>44,284 empleos perdidos </a:t>
          </a:r>
          <a:r>
            <a:rPr lang="es-MX" sz="2400" b="0" kern="1200" dirty="0">
              <a:solidFill>
                <a:srgbClr val="C00000"/>
              </a:solidFill>
            </a:rPr>
            <a:t>entre 2001 y 2010 en el sector forestal (17%) por baja competitividad.</a:t>
          </a:r>
          <a:endParaRPr lang="es-MX" sz="2400" kern="1200" dirty="0">
            <a:solidFill>
              <a:srgbClr val="C00000"/>
            </a:solidFill>
          </a:endParaRPr>
        </a:p>
      </dsp:txBody>
      <dsp:txXfrm>
        <a:off x="40294" y="1112186"/>
        <a:ext cx="6522769" cy="744833"/>
      </dsp:txXfrm>
    </dsp:sp>
    <dsp:sp modelId="{FC5C4CBC-9E30-4168-937F-95169C01022F}">
      <dsp:nvSpPr>
        <dsp:cNvPr id="0" name=""/>
        <dsp:cNvSpPr/>
      </dsp:nvSpPr>
      <dsp:spPr>
        <a:xfrm>
          <a:off x="0" y="1897313"/>
          <a:ext cx="6603357" cy="4233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657" tIns="30480" rIns="170688" bIns="30480" numCol="1" spcCol="1270" anchor="t" anchorCtr="0">
          <a:noAutofit/>
        </a:bodyPr>
        <a:lstStyle/>
        <a:p>
          <a:pPr marL="228600" lvl="1" indent="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s-MX" sz="2400" b="0" kern="1200" dirty="0"/>
        </a:p>
        <a:p>
          <a:pPr marL="0" lvl="1" indent="0" algn="l" defTabSz="1066800" rtl="0">
            <a:lnSpc>
              <a:spcPct val="90000"/>
            </a:lnSpc>
            <a:spcBef>
              <a:spcPct val="0"/>
            </a:spcBef>
            <a:spcAft>
              <a:spcPts val="1800"/>
            </a:spcAft>
            <a:buFontTx/>
            <a:buNone/>
          </a:pPr>
          <a:r>
            <a:rPr lang="es-MX" sz="2400" b="1" kern="1200" dirty="0"/>
            <a:t>95 unidades económicas forestales cerraron </a:t>
          </a:r>
          <a:r>
            <a:rPr lang="es-MX" sz="2400" b="0" kern="1200" dirty="0"/>
            <a:t>entre 2004 y 2009.</a:t>
          </a:r>
        </a:p>
        <a:p>
          <a:pPr marL="0" lvl="1" indent="0" algn="l" defTabSz="1066800" rtl="0">
            <a:lnSpc>
              <a:spcPct val="90000"/>
            </a:lnSpc>
            <a:spcBef>
              <a:spcPct val="0"/>
            </a:spcBef>
            <a:spcAft>
              <a:spcPts val="1800"/>
            </a:spcAft>
            <a:buFontTx/>
            <a:buNone/>
          </a:pPr>
          <a:r>
            <a:rPr lang="es-MX" sz="2400" b="1" kern="1200" dirty="0"/>
            <a:t>10%</a:t>
          </a:r>
          <a:r>
            <a:rPr lang="es-MX" sz="2400" b="0" kern="1200" dirty="0"/>
            <a:t> </a:t>
          </a:r>
          <a:r>
            <a:rPr lang="es-MX" sz="2400" b="1" kern="1200" dirty="0"/>
            <a:t>se redujo el PIB silvícola </a:t>
          </a:r>
          <a:r>
            <a:rPr lang="es-MX" sz="2400" b="0" kern="1200" dirty="0"/>
            <a:t>entre 2003 y 2016 (PIB de 22.7 mil millones de pesos en 2016).</a:t>
          </a:r>
        </a:p>
        <a:p>
          <a:pPr marL="0" lvl="1" indent="0" algn="l" defTabSz="1066800" rtl="0">
            <a:lnSpc>
              <a:spcPct val="90000"/>
            </a:lnSpc>
            <a:spcBef>
              <a:spcPct val="0"/>
            </a:spcBef>
            <a:spcAft>
              <a:spcPts val="1800"/>
            </a:spcAft>
            <a:buFontTx/>
            <a:buNone/>
          </a:pPr>
          <a:r>
            <a:rPr lang="es-MX" sz="2400" b="0" kern="1200" dirty="0"/>
            <a:t>Se estima que </a:t>
          </a:r>
          <a:r>
            <a:rPr lang="es-MX" sz="2400" b="1" kern="1200" dirty="0"/>
            <a:t>la madera ilegal representa 30% del total </a:t>
          </a:r>
          <a:r>
            <a:rPr lang="es-MX" sz="2400" b="0" kern="1200" dirty="0"/>
            <a:t>comercializado anualmente en el país.</a:t>
          </a:r>
        </a:p>
        <a:p>
          <a:pPr marL="0" lvl="1" indent="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r>
            <a:rPr lang="es-MX" sz="2400" b="1" kern="1200" dirty="0"/>
            <a:t>14.2 millones ha </a:t>
          </a:r>
          <a:r>
            <a:rPr lang="es-MX" sz="2400" b="0" kern="1200" dirty="0"/>
            <a:t>podrían sumarse a manejo forestal productivo (200% más que el área actual).</a:t>
          </a:r>
        </a:p>
        <a:p>
          <a:pPr marL="171450" lvl="1" indent="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MX" sz="1600" b="0" kern="1200" dirty="0"/>
            <a:t>Fuente: INEGI, SEMARNAT, CONAFOR.</a:t>
          </a:r>
        </a:p>
      </dsp:txBody>
      <dsp:txXfrm>
        <a:off x="0" y="1897313"/>
        <a:ext cx="6603357" cy="42333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9A79E-B26E-470B-91D6-A40725329CE3}" type="datetimeFigureOut">
              <a:rPr lang="es-MX" smtClean="0"/>
              <a:t>16/10/2018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33BB7-6C61-4D26-A30B-18C363EA69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243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C73BA-F831-4D75-8C85-AD513C0D3AE1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8984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dirty="0"/>
              <a:t>De las 138 millones de ha forestales, 62.5 millones son propiedad de ejidos y comunidades, el resto corresponde a propiedad privada y terrenos nacionales. Fuente: IICA, SRA, RAN (2012).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C73BA-F831-4D75-8C85-AD513C0D3AE1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6388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dirty="0"/>
              <a:t>En 2016 la producción forestal maderable del país satisfizo el 27.9% del consumo nacional, presentando en algunos años caídas de hasta 42% con respecto al 2000. Fuente: SEMARNAT, CONAFOR (2017).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C73BA-F831-4D75-8C85-AD513C0D3AE1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7209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FF527F-C954-4CC6-8B7D-D4C384BEA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AD047A-2888-43DA-9C18-6FC4A9430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06BDEB-A4DB-4599-86AB-350B79FE1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9AF4-BB86-4F14-AD85-F764D99A3DA8}" type="datetimeFigureOut">
              <a:rPr lang="es-MX" smtClean="0"/>
              <a:t>16/10/2018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DB4BEC-9E7D-48D8-A020-1CE7205D0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470D7D-1019-4825-B108-42AABAA91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7CEF-F67C-4D07-8066-AF6617E6CA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4009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25998B-A42A-426A-A0F2-0F1392681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2E64E0-A6B0-45D9-B8DC-284944793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ED15CA-5E32-4737-B013-548C152D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9AF4-BB86-4F14-AD85-F764D99A3DA8}" type="datetimeFigureOut">
              <a:rPr lang="es-MX" smtClean="0"/>
              <a:t>16/10/2018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4D6762-60F4-47D0-8EA6-CDF0EF8C4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6D4DC2-922C-43ED-9F12-DB9C3EBEE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7CEF-F67C-4D07-8066-AF6617E6CA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132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2E24432-8430-4B17-AC13-D5BC1E85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EF69EB1-80CB-4027-BBA1-4FEC73348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225944-F3D4-4EDD-B0D9-5D06FEE4D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9AF4-BB86-4F14-AD85-F764D99A3DA8}" type="datetimeFigureOut">
              <a:rPr lang="es-MX" smtClean="0"/>
              <a:t>16/10/2018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09000A-48C8-43F7-A396-87441F35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C423D6-00AA-4E28-BAE6-F479C6A33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7CEF-F67C-4D07-8066-AF6617E6CA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4270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0E395D-5F58-4C48-871C-69DC70D0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C4114A-8EA4-4F4D-9F09-57B116FE1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C2E1F2-AE65-4F7E-A350-E9A935AC3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9AF4-BB86-4F14-AD85-F764D99A3DA8}" type="datetimeFigureOut">
              <a:rPr lang="es-MX" smtClean="0"/>
              <a:t>16/10/2018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E6F533-4290-4937-9969-1394201A9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6D97EC-BA35-40A5-A6F4-E00592E0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7CEF-F67C-4D07-8066-AF6617E6CA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8949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D3A0BE-5597-4ABF-8F9F-4AFB9660E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E3456F-47FA-430B-8B66-60D6FFD14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F8FCDD-F0B3-45F0-94DA-88AE7C5FB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9AF4-BB86-4F14-AD85-F764D99A3DA8}" type="datetimeFigureOut">
              <a:rPr lang="es-MX" smtClean="0"/>
              <a:t>16/10/2018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E7470A-5D76-4BFC-9E4F-E0D1AF4D5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724CF9-FCAA-4C65-999C-A2E025CC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7CEF-F67C-4D07-8066-AF6617E6CA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912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7124F2-6548-43A1-BD64-74A000FF3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70AE3F-736F-4F9B-BA95-E00DAC0747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D41AE5-4588-47F8-B6B4-6C6E644C0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FE2329E-FB46-4E30-8C21-48C0771B1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9AF4-BB86-4F14-AD85-F764D99A3DA8}" type="datetimeFigureOut">
              <a:rPr lang="es-MX" smtClean="0"/>
              <a:t>16/10/2018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404916-2EA7-41D3-B856-3BAA6E955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335B1E-D228-40B3-B348-031D299E1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7CEF-F67C-4D07-8066-AF6617E6CA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8464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4B36D-9E15-4388-858E-74CA85C16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F345B5-27D6-4406-A93C-B21D36163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C26EE96-078A-4963-B5A5-9BF3099DB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3357ED3-6368-4B30-81E9-1B3D180CCC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F0A1C96-5A2A-477A-964E-4B58BEDD64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8B7332-2E21-48CE-964A-D52494A94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9AF4-BB86-4F14-AD85-F764D99A3DA8}" type="datetimeFigureOut">
              <a:rPr lang="es-MX" smtClean="0"/>
              <a:t>16/10/2018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7F94917-BD91-4D22-9FA3-B6558DA1F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B9229BF-6C64-4652-BCB8-FA97A2A27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7CEF-F67C-4D07-8066-AF6617E6CA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908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46AD23-B3D0-47D6-AE40-0A6522892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505AE56-54D2-468F-8A27-6C3F6AD8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9AF4-BB86-4F14-AD85-F764D99A3DA8}" type="datetimeFigureOut">
              <a:rPr lang="es-MX" smtClean="0"/>
              <a:t>16/10/2018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786F21-9225-4C26-AD24-C9C840D31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272B3E1-7DC4-43C7-BF26-ED9F5C28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7CEF-F67C-4D07-8066-AF6617E6CA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7997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31BB48B-CA93-43CF-9CF1-E84760292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9AF4-BB86-4F14-AD85-F764D99A3DA8}" type="datetimeFigureOut">
              <a:rPr lang="es-MX" smtClean="0"/>
              <a:t>16/10/2018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5403FE3-A3E7-4CFD-B1A0-D100FA992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39CA7C-0AE7-46DC-B7EB-62C48064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7CEF-F67C-4D07-8066-AF6617E6CA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5464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F5CAF2-CEE0-4DFA-9E68-ADDE311BE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93C91F-3832-4459-809E-AA128883D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9AF5240-4C62-438D-904A-B7C3C918F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6CE735-A631-45B6-9F93-5E4C2CC01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9AF4-BB86-4F14-AD85-F764D99A3DA8}" type="datetimeFigureOut">
              <a:rPr lang="es-MX" smtClean="0"/>
              <a:t>16/10/2018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CE52A9-AFD1-46A7-9E5D-B8B44F784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7504A9-E266-4758-BAC3-A4DD9BDA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7CEF-F67C-4D07-8066-AF6617E6CA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8277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36A2D0-6A66-4261-8E51-58179B962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EF4BA5A-19CB-4508-96EF-189A36941D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28881B-7907-42AC-AD76-DA30B1C9F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89139FD-5FA1-4B3E-A8DE-346905F7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9AF4-BB86-4F14-AD85-F764D99A3DA8}" type="datetimeFigureOut">
              <a:rPr lang="es-MX" smtClean="0"/>
              <a:t>16/10/2018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EF69BC-214E-4713-AB4F-B6788D7E4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37B119-DA5B-4215-B230-D52F14680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7CEF-F67C-4D07-8066-AF6617E6CA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1196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0CF51F3-4D4C-4743-9161-03255C8BD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4FE6A8-1116-4017-B7BD-25347A157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58BC36-77FB-4ECD-8868-BEDF18D33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69AF4-BB86-4F14-AD85-F764D99A3DA8}" type="datetimeFigureOut">
              <a:rPr lang="es-MX" smtClean="0"/>
              <a:t>16/10/2018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D4982F-3745-48B0-A2D3-D9AAE1A3D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45FD0F-965F-40E0-A446-596EDC9A4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47CEF-F67C-4D07-8066-AF6617E6CA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050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18" Type="http://schemas.openxmlformats.org/officeDocument/2006/relationships/image" Target="../media/image1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17" Type="http://schemas.openxmlformats.org/officeDocument/2006/relationships/image" Target="../media/image17.jpg"/><Relationship Id="rId2" Type="http://schemas.openxmlformats.org/officeDocument/2006/relationships/image" Target="../media/image2.jpg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5" Type="http://schemas.openxmlformats.org/officeDocument/2006/relationships/image" Target="../media/image15.jpg"/><Relationship Id="rId10" Type="http://schemas.openxmlformats.org/officeDocument/2006/relationships/image" Target="../media/image10.jpg"/><Relationship Id="rId19" Type="http://schemas.openxmlformats.org/officeDocument/2006/relationships/image" Target="../media/image19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4.jpg"/><Relationship Id="rId18" Type="http://schemas.openxmlformats.org/officeDocument/2006/relationships/image" Target="../media/image3.jpg"/><Relationship Id="rId3" Type="http://schemas.openxmlformats.org/officeDocument/2006/relationships/image" Target="../media/image7.jpg"/><Relationship Id="rId21" Type="http://schemas.openxmlformats.org/officeDocument/2006/relationships/image" Target="../media/image22.png"/><Relationship Id="rId7" Type="http://schemas.openxmlformats.org/officeDocument/2006/relationships/image" Target="../media/image18.jpg"/><Relationship Id="rId12" Type="http://schemas.openxmlformats.org/officeDocument/2006/relationships/image" Target="../media/image9.jpg"/><Relationship Id="rId17" Type="http://schemas.openxmlformats.org/officeDocument/2006/relationships/image" Target="../media/image8.jpg"/><Relationship Id="rId2" Type="http://schemas.openxmlformats.org/officeDocument/2006/relationships/image" Target="../media/image14.jpg"/><Relationship Id="rId16" Type="http://schemas.openxmlformats.org/officeDocument/2006/relationships/image" Target="../media/image10.jp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11" Type="http://schemas.openxmlformats.org/officeDocument/2006/relationships/image" Target="../media/image13.jpg"/><Relationship Id="rId24" Type="http://schemas.openxmlformats.org/officeDocument/2006/relationships/image" Target="../media/image25.svg"/><Relationship Id="rId5" Type="http://schemas.openxmlformats.org/officeDocument/2006/relationships/image" Target="../media/image5.jpg"/><Relationship Id="rId15" Type="http://schemas.openxmlformats.org/officeDocument/2006/relationships/image" Target="../media/image11.jpg"/><Relationship Id="rId23" Type="http://schemas.openxmlformats.org/officeDocument/2006/relationships/image" Target="../media/image24.png"/><Relationship Id="rId10" Type="http://schemas.openxmlformats.org/officeDocument/2006/relationships/image" Target="../media/image15.jpg"/><Relationship Id="rId19" Type="http://schemas.openxmlformats.org/officeDocument/2006/relationships/image" Target="../media/image20.png"/><Relationship Id="rId4" Type="http://schemas.openxmlformats.org/officeDocument/2006/relationships/image" Target="../media/image6.jpg"/><Relationship Id="rId9" Type="http://schemas.openxmlformats.org/officeDocument/2006/relationships/image" Target="../media/image16.jpg"/><Relationship Id="rId14" Type="http://schemas.openxmlformats.org/officeDocument/2006/relationships/image" Target="../media/image12.jpg"/><Relationship Id="rId22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301B8D8-C706-47E8-B403-015D883DE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5"/>
            <a:ext cx="12192000" cy="685014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804CDCE-108F-4A96-8A1D-538A3E7550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854"/>
            <a:ext cx="12192000" cy="1783875"/>
          </a:xfrm>
          <a:noFill/>
        </p:spPr>
        <p:txBody>
          <a:bodyPr>
            <a:normAutofit/>
          </a:bodyPr>
          <a:lstStyle/>
          <a:p>
            <a:pPr marL="357188" algn="l"/>
            <a:r>
              <a:rPr lang="es-MX" sz="5400" b="1" dirty="0">
                <a:ln>
                  <a:solidFill>
                    <a:schemeClr val="accent1">
                      <a:lumMod val="75000"/>
                      <a:alpha val="64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0"/>
              </a:rPr>
              <a:t>Situación de los ODS </a:t>
            </a:r>
            <a:br>
              <a:rPr lang="es-MX" sz="5400" b="1" dirty="0">
                <a:ln>
                  <a:solidFill>
                    <a:schemeClr val="accent1">
                      <a:lumMod val="75000"/>
                      <a:alpha val="64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0"/>
              </a:rPr>
            </a:br>
            <a:r>
              <a:rPr lang="es-MX" sz="5400" b="1" dirty="0">
                <a:ln>
                  <a:solidFill>
                    <a:schemeClr val="accent1">
                      <a:lumMod val="75000"/>
                      <a:alpha val="64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Arial Rounded MT Bold" panose="020F0704030504030204" pitchFamily="34" charset="0"/>
              </a:rPr>
              <a:t>en el sector Forestal</a:t>
            </a:r>
          </a:p>
        </p:txBody>
      </p:sp>
    </p:spTree>
    <p:extLst>
      <p:ext uri="{BB962C8B-B14F-4D97-AF65-F5344CB8AC3E}">
        <p14:creationId xmlns:p14="http://schemas.microsoft.com/office/powerpoint/2010/main" val="3944633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1F37C22-BE8A-4DF6-AF36-A75BDE1B3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83" y="421812"/>
            <a:ext cx="4335104" cy="4325801"/>
          </a:xfrm>
          <a:prstGeom prst="rect">
            <a:avLst/>
          </a:prstGeom>
        </p:spPr>
      </p:pic>
      <p:pic>
        <p:nvPicPr>
          <p:cNvPr id="5" name="Imagen 4" descr="Imagen que contiene texto&#10;&#10;Descripción generada con confianza alta">
            <a:extLst>
              <a:ext uri="{FF2B5EF4-FFF2-40B4-BE49-F238E27FC236}">
                <a16:creationId xmlns:a16="http://schemas.microsoft.com/office/drawing/2014/main" id="{C4FC045E-772D-4E58-8481-489AC7831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83" y="4747613"/>
            <a:ext cx="1996818" cy="19968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83299F0-A278-4C57-8831-C4EFC12A3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449" y="5258841"/>
            <a:ext cx="1420368" cy="14203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FFEC5A9-A85A-4691-B165-191BBBDE8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661" y="5258841"/>
            <a:ext cx="1420368" cy="142036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F06A6F0-8164-4BA6-8104-A5BAE9FF3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73" y="5258841"/>
            <a:ext cx="1420368" cy="142036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B136EF1-99D9-4527-84B4-7D840C7B23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52" y="5258840"/>
            <a:ext cx="1420368" cy="142036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6380CD5-4559-42E6-A2A1-169E994EFA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449" y="3633736"/>
            <a:ext cx="1420368" cy="142036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684BFEE-88EF-42BB-9ACC-E0195ED31D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850" y="3633736"/>
            <a:ext cx="1420368" cy="142036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E358FE6-3B50-4240-B67C-E855135616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25" y="3633736"/>
            <a:ext cx="1434694" cy="143469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E3E134B-9514-4202-BBA9-358098ED0E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183" y="3633736"/>
            <a:ext cx="1420368" cy="142036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F146AF1-BA10-444E-BE47-B61FB658B2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449" y="2008632"/>
            <a:ext cx="1420368" cy="142036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F8BEDFD-0DD8-4317-AF8D-C6FD062259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661" y="2008632"/>
            <a:ext cx="1420368" cy="142036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2821641A-3971-4B3D-BC38-DFA49DF46D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73" y="2008632"/>
            <a:ext cx="1420368" cy="142036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5D74C659-16E8-439D-A793-3A177692F9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183" y="2008632"/>
            <a:ext cx="1420368" cy="1420368"/>
          </a:xfrm>
          <a:prstGeom prst="rect">
            <a:avLst/>
          </a:prstGeom>
        </p:spPr>
      </p:pic>
      <p:pic>
        <p:nvPicPr>
          <p:cNvPr id="31" name="Imagen 30" descr="Imagen que contiene imágenes prediseñadas&#10;&#10;Descripción generada con confianza alta">
            <a:extLst>
              <a:ext uri="{FF2B5EF4-FFF2-40B4-BE49-F238E27FC236}">
                <a16:creationId xmlns:a16="http://schemas.microsoft.com/office/drawing/2014/main" id="{14229F62-613E-4C1A-8630-1006D81423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449" y="426870"/>
            <a:ext cx="1420368" cy="1420368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EB1E938A-FA8E-4D01-9580-92D1DF9A1C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850" y="423722"/>
            <a:ext cx="1420368" cy="1420368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D208F437-B90E-4C0E-8A03-C4E2CCEF2C8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251" y="423722"/>
            <a:ext cx="1420368" cy="1420368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C6035D75-D19A-4434-8B8A-D675D4BD6A3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52" y="421812"/>
            <a:ext cx="1420368" cy="142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26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E8688E8-6ACA-49EE-A53F-DFC94169B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929" y="5019538"/>
            <a:ext cx="1577143" cy="15771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AB4D959-E214-4198-99DD-563F6FD35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487" y="5019538"/>
            <a:ext cx="1577143" cy="157714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37AAEB3-DE4F-48FB-8C25-2E5241489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738" y="5019539"/>
            <a:ext cx="1577143" cy="157714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AAED815-58E2-4933-A320-B4FBE1659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28" y="5019537"/>
            <a:ext cx="1577143" cy="1577143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B942D8AB-0EE7-4658-A8DB-22310599FE66}"/>
              </a:ext>
            </a:extLst>
          </p:cNvPr>
          <p:cNvCxnSpPr>
            <a:cxnSpLocks/>
          </p:cNvCxnSpPr>
          <p:nvPr/>
        </p:nvCxnSpPr>
        <p:spPr>
          <a:xfrm>
            <a:off x="1282784" y="4224199"/>
            <a:ext cx="10485198" cy="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096E824-8F5C-4BFF-995E-71A51FBEA5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705" y="2793441"/>
            <a:ext cx="1253017" cy="12530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05AA55E-5002-4244-8E5E-04C671446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68" y="2793441"/>
            <a:ext cx="1253017" cy="125301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2CCF156-0217-410F-BBD2-FEE9FFEC4A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03" y="2793441"/>
            <a:ext cx="1253017" cy="1253017"/>
          </a:xfrm>
          <a:prstGeom prst="rect">
            <a:avLst/>
          </a:prstGeom>
        </p:spPr>
      </p:pic>
      <p:pic>
        <p:nvPicPr>
          <p:cNvPr id="15" name="Imagen 14" descr="Imagen que contiene imágenes prediseñadas&#10;&#10;Descripción generada con confianza alta">
            <a:extLst>
              <a:ext uri="{FF2B5EF4-FFF2-40B4-BE49-F238E27FC236}">
                <a16:creationId xmlns:a16="http://schemas.microsoft.com/office/drawing/2014/main" id="{6E256293-B93B-4726-8B27-E40815CA78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674" y="2806149"/>
            <a:ext cx="1253017" cy="125301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51A540C-8CE0-4D71-8D1B-98EED9E54B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381" y="2813044"/>
            <a:ext cx="1253017" cy="125301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5B3C168-ACD1-4F66-9B8E-3A80B16322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16" y="2802982"/>
            <a:ext cx="1253017" cy="125301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535557C-84E8-495C-8558-ACA0D69079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059" y="2802982"/>
            <a:ext cx="1253017" cy="125301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8D74DC29-10FE-47CA-8751-F6A7125BAC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502" y="2802982"/>
            <a:ext cx="1253017" cy="1253017"/>
          </a:xfrm>
          <a:prstGeom prst="rect">
            <a:avLst/>
          </a:prstGeom>
        </p:spPr>
      </p:pic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35E1F997-DE1D-4E36-A14D-17F8BDECCE84}"/>
              </a:ext>
            </a:extLst>
          </p:cNvPr>
          <p:cNvCxnSpPr>
            <a:cxnSpLocks/>
          </p:cNvCxnSpPr>
          <p:nvPr/>
        </p:nvCxnSpPr>
        <p:spPr>
          <a:xfrm>
            <a:off x="1272092" y="2129847"/>
            <a:ext cx="10485197" cy="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" name="Imagen 39">
            <a:extLst>
              <a:ext uri="{FF2B5EF4-FFF2-40B4-BE49-F238E27FC236}">
                <a16:creationId xmlns:a16="http://schemas.microsoft.com/office/drawing/2014/main" id="{95D30638-6340-4E83-ADA6-39E54D5646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64" y="870418"/>
            <a:ext cx="1047337" cy="1047337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0AB3FD1C-7967-47D3-B65F-4FD3F4B20B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73" y="870418"/>
            <a:ext cx="1047337" cy="1047337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BE61F652-8B29-4990-A51A-602396EEF1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060" y="861757"/>
            <a:ext cx="1046311" cy="1046311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98F0F164-1164-4F5F-BEC1-E1F775CB96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544" y="861757"/>
            <a:ext cx="1047337" cy="1047337"/>
          </a:xfrm>
          <a:prstGeom prst="rect">
            <a:avLst/>
          </a:prstGeom>
        </p:spPr>
      </p:pic>
      <p:pic>
        <p:nvPicPr>
          <p:cNvPr id="49" name="Imagen 48" descr="Imagen que contiene texto&#10;&#10;Descripción generada con confianza alta">
            <a:extLst>
              <a:ext uri="{FF2B5EF4-FFF2-40B4-BE49-F238E27FC236}">
                <a16:creationId xmlns:a16="http://schemas.microsoft.com/office/drawing/2014/main" id="{CAA0A745-1CD5-49D2-8EAC-FDC71D928D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1" y="5775659"/>
            <a:ext cx="987144" cy="987144"/>
          </a:xfrm>
          <a:prstGeom prst="rect">
            <a:avLst/>
          </a:prstGeom>
        </p:spPr>
      </p:pic>
      <p:sp>
        <p:nvSpPr>
          <p:cNvPr id="50" name="Flecha: hacia arriba 49">
            <a:extLst>
              <a:ext uri="{FF2B5EF4-FFF2-40B4-BE49-F238E27FC236}">
                <a16:creationId xmlns:a16="http://schemas.microsoft.com/office/drawing/2014/main" id="{419B40FC-781B-4A9D-8CE0-AA4670D70CA1}"/>
              </a:ext>
            </a:extLst>
          </p:cNvPr>
          <p:cNvSpPr/>
          <p:nvPr/>
        </p:nvSpPr>
        <p:spPr>
          <a:xfrm>
            <a:off x="263305" y="302743"/>
            <a:ext cx="1253017" cy="5402281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 w="603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MX" sz="4000" b="1" dirty="0">
                <a:solidFill>
                  <a:schemeClr val="accent6">
                    <a:lumMod val="50000"/>
                  </a:schemeClr>
                </a:solidFill>
              </a:rPr>
              <a:t>Desarrollo Sostenible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870E9D2C-F6A4-4D2C-AFEB-55884CB7D8E2}"/>
              </a:ext>
            </a:extLst>
          </p:cNvPr>
          <p:cNvSpPr txBox="1"/>
          <p:nvPr/>
        </p:nvSpPr>
        <p:spPr>
          <a:xfrm>
            <a:off x="1268321" y="4318280"/>
            <a:ext cx="219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latin typeface="Arial Rounded MT Bold" panose="020F0704030504030204" pitchFamily="34" charset="0"/>
              </a:rPr>
              <a:t>Biosfera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E9AAC6D6-56FF-4646-B888-89D02BA064D6}"/>
              </a:ext>
            </a:extLst>
          </p:cNvPr>
          <p:cNvSpPr txBox="1"/>
          <p:nvPr/>
        </p:nvSpPr>
        <p:spPr>
          <a:xfrm>
            <a:off x="1268320" y="2133559"/>
            <a:ext cx="2451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latin typeface="Arial Rounded MT Bold" panose="020F0704030504030204" pitchFamily="34" charset="0"/>
              </a:rPr>
              <a:t>Sociedad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847EA4F-B1F7-48B7-85D8-CE1491EC28FE}"/>
              </a:ext>
            </a:extLst>
          </p:cNvPr>
          <p:cNvSpPr txBox="1"/>
          <p:nvPr/>
        </p:nvSpPr>
        <p:spPr>
          <a:xfrm>
            <a:off x="1268320" y="958633"/>
            <a:ext cx="2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latin typeface="Arial Rounded MT Bold" panose="020F0704030504030204" pitchFamily="34" charset="0"/>
              </a:rPr>
              <a:t>Economía</a:t>
            </a:r>
          </a:p>
        </p:txBody>
      </p:sp>
      <p:pic>
        <p:nvPicPr>
          <p:cNvPr id="58" name="Gráfico 57" descr="Árbol de hoja caduca">
            <a:extLst>
              <a:ext uri="{FF2B5EF4-FFF2-40B4-BE49-F238E27FC236}">
                <a16:creationId xmlns:a16="http://schemas.microsoft.com/office/drawing/2014/main" id="{17CA7AC7-2AF5-4691-A307-E0622B36651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399438" y="4282798"/>
            <a:ext cx="591443" cy="591443"/>
          </a:xfrm>
          <a:prstGeom prst="rect">
            <a:avLst/>
          </a:prstGeom>
        </p:spPr>
      </p:pic>
      <p:pic>
        <p:nvPicPr>
          <p:cNvPr id="60" name="Gráfico 59" descr="Familia con dos niños">
            <a:extLst>
              <a:ext uri="{FF2B5EF4-FFF2-40B4-BE49-F238E27FC236}">
                <a16:creationId xmlns:a16="http://schemas.microsoft.com/office/drawing/2014/main" id="{16D36885-DC9F-4D2D-A13F-3CEEA354D3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672767" y="2057371"/>
            <a:ext cx="781118" cy="781118"/>
          </a:xfrm>
          <a:prstGeom prst="rect">
            <a:avLst/>
          </a:prstGeom>
        </p:spPr>
      </p:pic>
      <p:pic>
        <p:nvPicPr>
          <p:cNvPr id="62" name="Gráfico 61" descr="Dinero">
            <a:extLst>
              <a:ext uri="{FF2B5EF4-FFF2-40B4-BE49-F238E27FC236}">
                <a16:creationId xmlns:a16="http://schemas.microsoft.com/office/drawing/2014/main" id="{1363E137-7238-4CB5-A51E-D0B6ADC0DB0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767832" y="796295"/>
            <a:ext cx="823237" cy="823237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24F7F474-D823-4943-B5D4-48291DB7E45E}"/>
              </a:ext>
            </a:extLst>
          </p:cNvPr>
          <p:cNvGrpSpPr/>
          <p:nvPr/>
        </p:nvGrpSpPr>
        <p:grpSpPr>
          <a:xfrm>
            <a:off x="3367073" y="4417539"/>
            <a:ext cx="3049113" cy="1582879"/>
            <a:chOff x="3367073" y="4417539"/>
            <a:chExt cx="3049113" cy="1582879"/>
          </a:xfrm>
          <a:solidFill>
            <a:srgbClr val="800000"/>
          </a:solidFill>
        </p:grpSpPr>
        <p:sp>
          <p:nvSpPr>
            <p:cNvPr id="5" name="Flecha: a la derecha 4">
              <a:extLst>
                <a:ext uri="{FF2B5EF4-FFF2-40B4-BE49-F238E27FC236}">
                  <a16:creationId xmlns:a16="http://schemas.microsoft.com/office/drawing/2014/main" id="{04FB4CC7-953E-47A2-A6AF-1CD10178D5A1}"/>
                </a:ext>
              </a:extLst>
            </p:cNvPr>
            <p:cNvSpPr/>
            <p:nvPr/>
          </p:nvSpPr>
          <p:spPr>
            <a:xfrm>
              <a:off x="3367073" y="5169277"/>
              <a:ext cx="3049113" cy="831141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" name="Flecha: a la derecha 30">
              <a:extLst>
                <a:ext uri="{FF2B5EF4-FFF2-40B4-BE49-F238E27FC236}">
                  <a16:creationId xmlns:a16="http://schemas.microsoft.com/office/drawing/2014/main" id="{D29E994D-EFC3-4D0D-85A9-8DF12E4F0CFE}"/>
                </a:ext>
              </a:extLst>
            </p:cNvPr>
            <p:cNvSpPr/>
            <p:nvPr/>
          </p:nvSpPr>
          <p:spPr>
            <a:xfrm rot="16200000">
              <a:off x="4555790" y="4489465"/>
              <a:ext cx="974993" cy="831141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F24DA62-A094-4E81-85F2-38A582EDC1E1}"/>
              </a:ext>
            </a:extLst>
          </p:cNvPr>
          <p:cNvSpPr txBox="1"/>
          <p:nvPr/>
        </p:nvSpPr>
        <p:spPr>
          <a:xfrm>
            <a:off x="3665725" y="5798050"/>
            <a:ext cx="2383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800000"/>
                </a:solidFill>
                <a:latin typeface="Arial Rounded MT Bold" panose="020F0704030504030204" pitchFamily="34" charset="0"/>
              </a:rPr>
              <a:t>Servicios ambientales</a:t>
            </a:r>
          </a:p>
        </p:txBody>
      </p:sp>
    </p:spTree>
    <p:extLst>
      <p:ext uri="{BB962C8B-B14F-4D97-AF65-F5344CB8AC3E}">
        <p14:creationId xmlns:p14="http://schemas.microsoft.com/office/powerpoint/2010/main" val="3006138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/>
          <p:cNvSpPr txBox="1"/>
          <p:nvPr/>
        </p:nvSpPr>
        <p:spPr>
          <a:xfrm>
            <a:off x="0" y="0"/>
            <a:ext cx="12192000" cy="7131050"/>
          </a:xfrm>
          <a:prstGeom prst="rect">
            <a:avLst/>
          </a:prstGeom>
          <a:solidFill>
            <a:srgbClr val="333300"/>
          </a:solidFill>
        </p:spPr>
        <p:txBody>
          <a:bodyPr wrap="square" rtlCol="0" anchor="ctr" anchorCtr="0">
            <a:noAutofit/>
          </a:bodyPr>
          <a:lstStyle/>
          <a:p>
            <a:pPr marL="1257300" defTabSz="917575"/>
            <a:endParaRPr lang="es-ES_tradnl" sz="2800" b="1" dirty="0">
              <a:solidFill>
                <a:schemeClr val="bg1"/>
              </a:solidFill>
              <a:latin typeface="Arial Black" pitchFamily="34" charset="0"/>
              <a:cs typeface="Arial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24768" y="1351508"/>
            <a:ext cx="991235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7575"/>
            <a:r>
              <a:rPr lang="es-ES_tradnl" sz="6600" b="1" dirty="0">
                <a:solidFill>
                  <a:schemeClr val="bg1"/>
                </a:solidFill>
                <a:latin typeface="Arial Black" pitchFamily="34" charset="0"/>
                <a:cs typeface="Arial"/>
              </a:rPr>
              <a:t>SITUACIÓN </a:t>
            </a:r>
          </a:p>
          <a:p>
            <a:pPr algn="ctr" defTabSz="917575"/>
            <a:r>
              <a:rPr lang="es-ES_tradnl" sz="6600" b="1" dirty="0">
                <a:solidFill>
                  <a:schemeClr val="bg1"/>
                </a:solidFill>
                <a:latin typeface="Arial Black" pitchFamily="34" charset="0"/>
                <a:cs typeface="Arial"/>
              </a:rPr>
              <a:t>DE LOS ECOSISTEMAS FORESTALES</a:t>
            </a:r>
            <a:endParaRPr lang="es-ES_tradnl" sz="5400" b="1" dirty="0">
              <a:solidFill>
                <a:schemeClr val="bg1"/>
              </a:solidFill>
              <a:latin typeface="Arial Black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5875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759E413-A04E-44D8-B3FC-6840F3FC2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8097239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6C3EF20-0C4C-441F-A8E9-3C4D2034FDB3}"/>
              </a:ext>
            </a:extLst>
          </p:cNvPr>
          <p:cNvSpPr/>
          <p:nvPr/>
        </p:nvSpPr>
        <p:spPr>
          <a:xfrm>
            <a:off x="5092784" y="0"/>
            <a:ext cx="70992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0753681"/>
              </p:ext>
            </p:extLst>
          </p:nvPr>
        </p:nvGraphicFramePr>
        <p:xfrm>
          <a:off x="5219760" y="852541"/>
          <a:ext cx="6863787" cy="6194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1"/>
          <p:cNvSpPr txBox="1"/>
          <p:nvPr/>
        </p:nvSpPr>
        <p:spPr>
          <a:xfrm>
            <a:off x="5219760" y="161824"/>
            <a:ext cx="6625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b="1" dirty="0">
                <a:solidFill>
                  <a:srgbClr val="19270F"/>
                </a:solidFill>
                <a:latin typeface="Arial Black" pitchFamily="34" charset="0"/>
                <a:cs typeface="Arial"/>
              </a:rPr>
              <a:t>Situación ecológica</a:t>
            </a:r>
            <a:endParaRPr lang="es-ES_tradnl" sz="3600" b="1" dirty="0">
              <a:solidFill>
                <a:srgbClr val="19270F"/>
              </a:solidFill>
              <a:latin typeface="Arial Black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039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1D014C61-90CB-4BFC-9569-16C62DB8BFF0}"/>
              </a:ext>
            </a:extLst>
          </p:cNvPr>
          <p:cNvSpPr/>
          <p:nvPr/>
        </p:nvSpPr>
        <p:spPr>
          <a:xfrm>
            <a:off x="0" y="0"/>
            <a:ext cx="744676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8040393"/>
              </p:ext>
            </p:extLst>
          </p:nvPr>
        </p:nvGraphicFramePr>
        <p:xfrm>
          <a:off x="396953" y="910404"/>
          <a:ext cx="6863787" cy="6194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348202FC-7EE2-4E00-B868-2761EAE7D928}"/>
              </a:ext>
            </a:extLst>
          </p:cNvPr>
          <p:cNvSpPr/>
          <p:nvPr/>
        </p:nvSpPr>
        <p:spPr>
          <a:xfrm>
            <a:off x="1259873" y="191949"/>
            <a:ext cx="51379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4400" b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cs typeface="Arial"/>
              </a:rPr>
              <a:t>Situación social</a:t>
            </a:r>
            <a:endParaRPr lang="es-ES_tradnl" sz="3600" b="1" dirty="0">
              <a:solidFill>
                <a:schemeClr val="accent4">
                  <a:lumMod val="75000"/>
                </a:schemeClr>
              </a:solidFill>
              <a:latin typeface="Arial Black" pitchFamily="34" charset="0"/>
              <a:cs typeface="Arial"/>
            </a:endParaRPr>
          </a:p>
        </p:txBody>
      </p:sp>
      <p:pic>
        <p:nvPicPr>
          <p:cNvPr id="10" name="Imagen 9" descr="Imagen que contiene hierba, exterior, cielo, campo&#10;&#10;Descripción generada con confianza muy alta">
            <a:extLst>
              <a:ext uri="{FF2B5EF4-FFF2-40B4-BE49-F238E27FC236}">
                <a16:creationId xmlns:a16="http://schemas.microsoft.com/office/drawing/2014/main" id="{74DAA4DB-0731-4F05-A3D5-7035772113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11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7B48103B-2565-4354-B54C-063B98B61CAA}"/>
              </a:ext>
            </a:extLst>
          </p:cNvPr>
          <p:cNvSpPr/>
          <p:nvPr/>
        </p:nvSpPr>
        <p:spPr>
          <a:xfrm>
            <a:off x="4119187" y="59026"/>
            <a:ext cx="766494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5971831"/>
              </p:ext>
            </p:extLst>
          </p:nvPr>
        </p:nvGraphicFramePr>
        <p:xfrm>
          <a:off x="5051226" y="722325"/>
          <a:ext cx="6603357" cy="6194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448F2D07-EB72-4EC8-9787-3DDEFA7F3721}"/>
              </a:ext>
            </a:extLst>
          </p:cNvPr>
          <p:cNvSpPr/>
          <p:nvPr/>
        </p:nvSpPr>
        <p:spPr>
          <a:xfrm>
            <a:off x="4977755" y="59026"/>
            <a:ext cx="66768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44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rial"/>
              </a:rPr>
              <a:t>Situación económica</a:t>
            </a:r>
            <a:endParaRPr lang="es-ES_tradnl" sz="36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cs typeface="Arial"/>
            </a:endParaRPr>
          </a:p>
        </p:txBody>
      </p:sp>
      <p:pic>
        <p:nvPicPr>
          <p:cNvPr id="3" name="Imagen 2" descr="Imagen que contiene persona, mesa, interior, suelo&#10;&#10;Descripción generada con confianza muy alta">
            <a:extLst>
              <a:ext uri="{FF2B5EF4-FFF2-40B4-BE49-F238E27FC236}">
                <a16:creationId xmlns:a16="http://schemas.microsoft.com/office/drawing/2014/main" id="{CC4C54A8-782E-4BB6-8131-E38C9D025F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87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41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737F7B7-618B-4688-B757-59CD808BE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/>
          </a:blip>
          <a:srcRect r="2223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596AE1-5B2D-4B66-877E-4DC8F8343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29" y="75766"/>
            <a:ext cx="11844988" cy="2239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SOLUCIÓN:</a:t>
            </a:r>
          </a:p>
          <a:p>
            <a:pPr marL="0" indent="0">
              <a:buNone/>
            </a:pPr>
            <a:endParaRPr lang="es-MX" sz="100" b="1" dirty="0">
              <a:solidFill>
                <a:srgbClr val="FFFFF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>
              <a:buNone/>
            </a:pPr>
            <a:r>
              <a:rPr lang="es-MX" sz="3600" b="1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Fortalecer a las comunidades y ejidos para desarrollar el manejo sostenible, la industria y la restauración productiva de los ecosistemas forestales. </a:t>
            </a:r>
          </a:p>
          <a:p>
            <a:pPr marL="0" indent="0">
              <a:buNone/>
            </a:pPr>
            <a:endParaRPr lang="es-MX" b="1" dirty="0">
              <a:solidFill>
                <a:srgbClr val="FFFFF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506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contenido 3">
            <a:extLst>
              <a:ext uri="{FF2B5EF4-FFF2-40B4-BE49-F238E27FC236}">
                <a16:creationId xmlns:a16="http://schemas.microsoft.com/office/drawing/2014/main" id="{9F653899-16CE-4B46-BF95-987567889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23" y="484761"/>
            <a:ext cx="9955953" cy="467929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984637C-1B5E-4B64-99D0-EEF3F2A456C9}"/>
              </a:ext>
            </a:extLst>
          </p:cNvPr>
          <p:cNvSpPr/>
          <p:nvPr/>
        </p:nvSpPr>
        <p:spPr>
          <a:xfrm>
            <a:off x="1390237" y="5289515"/>
            <a:ext cx="40435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Iván Zúñiga</a:t>
            </a:r>
          </a:p>
          <a:p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Coordinador de política pública</a:t>
            </a:r>
          </a:p>
          <a:p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www.polea.org.mx</a:t>
            </a:r>
            <a:endParaRPr lang="es-MX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782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453</Words>
  <Application>Microsoft Office PowerPoint</Application>
  <PresentationFormat>Panorámica</PresentationFormat>
  <Paragraphs>43</Paragraphs>
  <Slides>9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Arial Rounded MT Bold</vt:lpstr>
      <vt:lpstr>Calibri</vt:lpstr>
      <vt:lpstr>Calibri Light</vt:lpstr>
      <vt:lpstr>Ebrima</vt:lpstr>
      <vt:lpstr>Tema de Office</vt:lpstr>
      <vt:lpstr>Situación de los ODS  en el sector Forestal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Situación de los ODS en el sector Forestal</dc:title>
  <dc:creator>Ivan Zuñiga</dc:creator>
  <cp:lastModifiedBy>Ivan Zuñiga</cp:lastModifiedBy>
  <cp:revision>27</cp:revision>
  <dcterms:created xsi:type="dcterms:W3CDTF">2018-10-15T22:55:14Z</dcterms:created>
  <dcterms:modified xsi:type="dcterms:W3CDTF">2018-10-16T23:04:37Z</dcterms:modified>
</cp:coreProperties>
</file>