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4" r:id="rId3"/>
    <p:sldId id="268" r:id="rId4"/>
    <p:sldId id="269" r:id="rId5"/>
    <p:sldId id="266" r:id="rId6"/>
    <p:sldId id="267" r:id="rId7"/>
    <p:sldId id="271" r:id="rId8"/>
    <p:sldId id="272" r:id="rId9"/>
    <p:sldId id="263" r:id="rId10"/>
    <p:sldId id="288" r:id="rId11"/>
    <p:sldId id="287" r:id="rId12"/>
    <p:sldId id="463" r:id="rId13"/>
    <p:sldId id="278" r:id="rId14"/>
    <p:sldId id="281" r:id="rId15"/>
    <p:sldId id="462" r:id="rId16"/>
    <p:sldId id="273" r:id="rId17"/>
    <p:sldId id="282" r:id="rId18"/>
    <p:sldId id="464" r:id="rId19"/>
    <p:sldId id="465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CC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6418"/>
  </p:normalViewPr>
  <p:slideViewPr>
    <p:cSldViewPr>
      <p:cViewPr varScale="1">
        <p:scale>
          <a:sx n="67" d="100"/>
          <a:sy n="67" d="100"/>
        </p:scale>
        <p:origin x="16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blic\Documents\IMTA\Talleres%20Vulnerabilidad\AN&#193;LISIS%20DE%20LA%20VULNERABILIDAD%20MUJERES%20(Autoguardado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ublic\Documents\IMTA\Talleres%20Vulnerabilidad\AN&#193;LISIS%20DE%20LA%20VULNERABILIDAD%20MUJERES%20(Autoguardado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1880550077903"/>
          <c:y val="0.20049402127567809"/>
          <c:w val="0.43324777257778718"/>
          <c:h val="0.68398944312323773"/>
        </c:manualLayout>
      </c:layout>
      <c:radarChart>
        <c:radarStyle val="marker"/>
        <c:varyColors val="0"/>
        <c:ser>
          <c:idx val="0"/>
          <c:order val="0"/>
          <c:tx>
            <c:strRef>
              <c:f>MUJERES!$A$17</c:f>
              <c:strCache>
                <c:ptCount val="1"/>
                <c:pt idx="0">
                  <c:v>MOTRICES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MUJERES!$B$16:$M$16</c:f>
              <c:strCache>
                <c:ptCount val="12"/>
                <c:pt idx="0">
                  <c:v>Vivir en zona costera</c:v>
                </c:pt>
                <c:pt idx="1">
                  <c:v>La forma de construir de las viviendas </c:v>
                </c:pt>
                <c:pt idx="2">
                  <c:v>Falta de información</c:v>
                </c:pt>
                <c:pt idx="3">
                  <c:v>Falta de comunicación social.</c:v>
                </c:pt>
                <c:pt idx="4">
                  <c:v>Falta comunicación con la familia</c:v>
                </c:pt>
                <c:pt idx="5">
                  <c:v>La ignorancia</c:v>
                </c:pt>
                <c:pt idx="6">
                  <c:v>La falta de experiencia</c:v>
                </c:pt>
                <c:pt idx="7">
                  <c:v>Roles predeterminados.</c:v>
                </c:pt>
                <c:pt idx="8">
                  <c:v>El peso cultural de lo que debe hacer una mujer </c:v>
                </c:pt>
                <c:pt idx="9">
                  <c:v>La incertidumbre económica</c:v>
                </c:pt>
                <c:pt idx="10">
                  <c:v>El deterioro de la salud</c:v>
                </c:pt>
                <c:pt idx="11">
                  <c:v>Ser objeto de programas asistenciales</c:v>
                </c:pt>
              </c:strCache>
            </c:strRef>
          </c:cat>
          <c:val>
            <c:numRef>
              <c:f>MUJERES!$B$17:$M$17</c:f>
              <c:numCache>
                <c:formatCode>General</c:formatCode>
                <c:ptCount val="12"/>
                <c:pt idx="0">
                  <c:v>18</c:v>
                </c:pt>
                <c:pt idx="1">
                  <c:v>7</c:v>
                </c:pt>
                <c:pt idx="2">
                  <c:v>50</c:v>
                </c:pt>
                <c:pt idx="3">
                  <c:v>41</c:v>
                </c:pt>
                <c:pt idx="4">
                  <c:v>31</c:v>
                </c:pt>
                <c:pt idx="5">
                  <c:v>45</c:v>
                </c:pt>
                <c:pt idx="6">
                  <c:v>23</c:v>
                </c:pt>
                <c:pt idx="7">
                  <c:v>44</c:v>
                </c:pt>
                <c:pt idx="8">
                  <c:v>40</c:v>
                </c:pt>
                <c:pt idx="9">
                  <c:v>15</c:v>
                </c:pt>
                <c:pt idx="10">
                  <c:v>0</c:v>
                </c:pt>
                <c:pt idx="1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0C-4F48-B155-C07B09381E91}"/>
            </c:ext>
          </c:extLst>
        </c:ser>
        <c:ser>
          <c:idx val="1"/>
          <c:order val="1"/>
          <c:tx>
            <c:strRef>
              <c:f>MUJERES!$A$18</c:f>
              <c:strCache>
                <c:ptCount val="1"/>
                <c:pt idx="0">
                  <c:v>DEPENDIENTE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MUJERES!$B$16:$M$16</c:f>
              <c:strCache>
                <c:ptCount val="12"/>
                <c:pt idx="0">
                  <c:v>Vivir en zona costera</c:v>
                </c:pt>
                <c:pt idx="1">
                  <c:v>La forma de construir de las viviendas </c:v>
                </c:pt>
                <c:pt idx="2">
                  <c:v>Falta de información</c:v>
                </c:pt>
                <c:pt idx="3">
                  <c:v>Falta de comunicación social.</c:v>
                </c:pt>
                <c:pt idx="4">
                  <c:v>Falta comunicación con la familia</c:v>
                </c:pt>
                <c:pt idx="5">
                  <c:v>La ignorancia</c:v>
                </c:pt>
                <c:pt idx="6">
                  <c:v>La falta de experiencia</c:v>
                </c:pt>
                <c:pt idx="7">
                  <c:v>Roles predeterminados.</c:v>
                </c:pt>
                <c:pt idx="8">
                  <c:v>El peso cultural de lo que debe hacer una mujer </c:v>
                </c:pt>
                <c:pt idx="9">
                  <c:v>La incertidumbre económica</c:v>
                </c:pt>
                <c:pt idx="10">
                  <c:v>El deterioro de la salud</c:v>
                </c:pt>
                <c:pt idx="11">
                  <c:v>Ser objeto de programas asistenciales</c:v>
                </c:pt>
              </c:strCache>
            </c:strRef>
          </c:cat>
          <c:val>
            <c:numRef>
              <c:f>MUJERES!$B$18:$M$18</c:f>
              <c:numCache>
                <c:formatCode>General</c:formatCode>
                <c:ptCount val="12"/>
                <c:pt idx="0">
                  <c:v>14</c:v>
                </c:pt>
                <c:pt idx="1">
                  <c:v>15</c:v>
                </c:pt>
                <c:pt idx="2">
                  <c:v>13</c:v>
                </c:pt>
                <c:pt idx="3">
                  <c:v>13</c:v>
                </c:pt>
                <c:pt idx="4">
                  <c:v>12</c:v>
                </c:pt>
                <c:pt idx="5">
                  <c:v>17</c:v>
                </c:pt>
                <c:pt idx="6">
                  <c:v>21</c:v>
                </c:pt>
                <c:pt idx="7">
                  <c:v>16</c:v>
                </c:pt>
                <c:pt idx="8">
                  <c:v>13</c:v>
                </c:pt>
                <c:pt idx="9">
                  <c:v>15</c:v>
                </c:pt>
                <c:pt idx="10">
                  <c:v>18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0C-4F48-B155-C07B09381E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43912336"/>
        <c:axId val="543912728"/>
      </c:radarChart>
      <c:catAx>
        <c:axId val="543912336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543912728"/>
        <c:crosses val="autoZero"/>
        <c:auto val="1"/>
        <c:lblAlgn val="ctr"/>
        <c:lblOffset val="100"/>
        <c:noMultiLvlLbl val="0"/>
      </c:catAx>
      <c:valAx>
        <c:axId val="543912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3912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56117866984969145"/>
          <c:y val="6.9812844869088619E-2"/>
          <c:w val="0.4388213301503085"/>
          <c:h val="7.082662111617227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507747782043835"/>
          <c:y val="0.21671706797519899"/>
          <c:w val="0.43016360804937387"/>
          <c:h val="0.65849328616531699"/>
        </c:manualLayout>
      </c:layout>
      <c:radarChart>
        <c:radarStyle val="marker"/>
        <c:varyColors val="0"/>
        <c:ser>
          <c:idx val="0"/>
          <c:order val="0"/>
          <c:tx>
            <c:strRef>
              <c:f>HOMBRES!$A$24</c:f>
              <c:strCache>
                <c:ptCount val="1"/>
                <c:pt idx="0">
                  <c:v>MOTRIZ</c:v>
                </c:pt>
              </c:strCache>
            </c:strRef>
          </c:tx>
          <c:spPr>
            <a:ln>
              <a:solidFill>
                <a:srgbClr val="CC0099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HOMBRES!$B$23:$O$23</c:f>
              <c:strCache>
                <c:ptCount val="14"/>
                <c:pt idx="0">
                  <c:v>Depender de una sola actividad economica</c:v>
                </c:pt>
                <c:pt idx="1">
                  <c:v>El alcoholismo y la droga.</c:v>
                </c:pt>
                <c:pt idx="2">
                  <c:v>El derrame de petróleo.</c:v>
                </c:pt>
                <c:pt idx="3">
                  <c:v>Falta de equipo de protección</c:v>
                </c:pt>
                <c:pt idx="4">
                  <c:v>Falta de reserva de alimento para el ganado.</c:v>
                </c:pt>
                <c:pt idx="5">
                  <c:v>No aprovechamos el conocimiento que tenemos</c:v>
                </c:pt>
                <c:pt idx="6">
                  <c:v>No se tiene autosubsistencia alimentaria</c:v>
                </c:pt>
                <c:pt idx="7">
                  <c:v>Presencia de conflictos sociales</c:v>
                </c:pt>
                <c:pt idx="8">
                  <c:v>Aceptar Programas de gobierno ajenos a los problemas del municipio</c:v>
                </c:pt>
                <c:pt idx="9">
                  <c:v>Perdida de actividades tradicionales de protección ante los huracanes.</c:v>
                </c:pt>
                <c:pt idx="10">
                  <c:v>Desconocimiento de lo que hacen otras personas de la comunidad</c:v>
                </c:pt>
                <c:pt idx="11">
                  <c:v>Considerar a las mujeres solo en actividades reproductivas</c:v>
                </c:pt>
                <c:pt idx="12">
                  <c:v>Mala administración y la falta de planes de contingencias</c:v>
                </c:pt>
                <c:pt idx="13">
                  <c:v>La falta de conocimiento </c:v>
                </c:pt>
              </c:strCache>
            </c:strRef>
          </c:cat>
          <c:val>
            <c:numRef>
              <c:f>HOMBRES!$B$24:$O$24</c:f>
              <c:numCache>
                <c:formatCode>General</c:formatCode>
                <c:ptCount val="14"/>
                <c:pt idx="0">
                  <c:v>11</c:v>
                </c:pt>
                <c:pt idx="1">
                  <c:v>5</c:v>
                </c:pt>
                <c:pt idx="2">
                  <c:v>1</c:v>
                </c:pt>
                <c:pt idx="3">
                  <c:v>8</c:v>
                </c:pt>
                <c:pt idx="4">
                  <c:v>1</c:v>
                </c:pt>
                <c:pt idx="5">
                  <c:v>34</c:v>
                </c:pt>
                <c:pt idx="6">
                  <c:v>9</c:v>
                </c:pt>
                <c:pt idx="7">
                  <c:v>26</c:v>
                </c:pt>
                <c:pt idx="8">
                  <c:v>17</c:v>
                </c:pt>
                <c:pt idx="9">
                  <c:v>8</c:v>
                </c:pt>
                <c:pt idx="10">
                  <c:v>22</c:v>
                </c:pt>
                <c:pt idx="11">
                  <c:v>16</c:v>
                </c:pt>
                <c:pt idx="12">
                  <c:v>37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B0-401E-85BB-432983969DC1}"/>
            </c:ext>
          </c:extLst>
        </c:ser>
        <c:ser>
          <c:idx val="1"/>
          <c:order val="1"/>
          <c:tx>
            <c:strRef>
              <c:f>HOMBRES!$A$25</c:f>
              <c:strCache>
                <c:ptCount val="1"/>
                <c:pt idx="0">
                  <c:v>DEPENDIENTE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HOMBRES!$B$23:$O$23</c:f>
              <c:strCache>
                <c:ptCount val="14"/>
                <c:pt idx="0">
                  <c:v>Depender de una sola actividad economica</c:v>
                </c:pt>
                <c:pt idx="1">
                  <c:v>El alcoholismo y la droga.</c:v>
                </c:pt>
                <c:pt idx="2">
                  <c:v>El derrame de petróleo.</c:v>
                </c:pt>
                <c:pt idx="3">
                  <c:v>Falta de equipo de protección</c:v>
                </c:pt>
                <c:pt idx="4">
                  <c:v>Falta de reserva de alimento para el ganado.</c:v>
                </c:pt>
                <c:pt idx="5">
                  <c:v>No aprovechamos el conocimiento que tenemos</c:v>
                </c:pt>
                <c:pt idx="6">
                  <c:v>No se tiene autosubsistencia alimentaria</c:v>
                </c:pt>
                <c:pt idx="7">
                  <c:v>Presencia de conflictos sociales</c:v>
                </c:pt>
                <c:pt idx="8">
                  <c:v>Aceptar Programas de gobierno ajenos a los problemas del municipio</c:v>
                </c:pt>
                <c:pt idx="9">
                  <c:v>Perdida de actividades tradicionales de protección ante los huracanes.</c:v>
                </c:pt>
                <c:pt idx="10">
                  <c:v>Desconocimiento de lo que hacen otras personas de la comunidad</c:v>
                </c:pt>
                <c:pt idx="11">
                  <c:v>Considerar a las mujeres solo en actividades reproductivas</c:v>
                </c:pt>
                <c:pt idx="12">
                  <c:v>Mala administración y la falta de planes de contingencias</c:v>
                </c:pt>
                <c:pt idx="13">
                  <c:v>La falta de conocimiento </c:v>
                </c:pt>
              </c:strCache>
            </c:strRef>
          </c:cat>
          <c:val>
            <c:numRef>
              <c:f>HOMBRES!$B$25:$O$25</c:f>
              <c:numCache>
                <c:formatCode>General</c:formatCode>
                <c:ptCount val="14"/>
                <c:pt idx="0">
                  <c:v>17</c:v>
                </c:pt>
                <c:pt idx="1">
                  <c:v>12</c:v>
                </c:pt>
                <c:pt idx="2">
                  <c:v>13</c:v>
                </c:pt>
                <c:pt idx="3">
                  <c:v>7</c:v>
                </c:pt>
                <c:pt idx="4">
                  <c:v>23</c:v>
                </c:pt>
                <c:pt idx="5">
                  <c:v>17</c:v>
                </c:pt>
                <c:pt idx="6">
                  <c:v>23</c:v>
                </c:pt>
                <c:pt idx="7">
                  <c:v>21</c:v>
                </c:pt>
                <c:pt idx="8">
                  <c:v>20</c:v>
                </c:pt>
                <c:pt idx="9">
                  <c:v>15</c:v>
                </c:pt>
                <c:pt idx="10">
                  <c:v>12</c:v>
                </c:pt>
                <c:pt idx="11">
                  <c:v>16</c:v>
                </c:pt>
                <c:pt idx="12">
                  <c:v>12</c:v>
                </c:pt>
                <c:pt idx="1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B0-401E-85BB-432983969D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543911552"/>
        <c:axId val="541069688"/>
      </c:radarChart>
      <c:catAx>
        <c:axId val="54391155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crossAx val="541069688"/>
        <c:crosses val="autoZero"/>
        <c:auto val="1"/>
        <c:lblAlgn val="ctr"/>
        <c:lblOffset val="100"/>
        <c:noMultiLvlLbl val="0"/>
      </c:catAx>
      <c:valAx>
        <c:axId val="541069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3911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8501367429480863"/>
          <c:y val="8.283066579456877E-2"/>
          <c:w val="0.42412504376022625"/>
          <c:h val="5.702271740487517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solidFill>
            <a:srgbClr val="0000FF"/>
          </a:solidFill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79CC36-F8CB-40FE-A08F-B569AD06657E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3664AA9A-8EAD-4C9F-B237-F18A462A239A}">
      <dgm:prSet phldrT="[Texto]" custT="1"/>
      <dgm:spPr>
        <a:solidFill>
          <a:srgbClr val="92D050"/>
        </a:solidFill>
      </dgm:spPr>
      <dgm:t>
        <a:bodyPr vert="vert270"/>
        <a:lstStyle/>
        <a:p>
          <a:r>
            <a:rPr lang="es-ES" sz="2000" b="1" dirty="0">
              <a:solidFill>
                <a:schemeClr val="tx1"/>
              </a:solidFill>
            </a:rPr>
            <a:t>CONCEPCION DOMINANTE DESARROLLO</a:t>
          </a:r>
        </a:p>
      </dgm:t>
    </dgm:pt>
    <dgm:pt modelId="{518D35FA-5AB9-40BF-997B-D8305DFDA7B9}" type="parTrans" cxnId="{3D705562-4941-4BE9-86BD-633E6F905EFB}">
      <dgm:prSet/>
      <dgm:spPr/>
      <dgm:t>
        <a:bodyPr/>
        <a:lstStyle/>
        <a:p>
          <a:endParaRPr lang="es-ES"/>
        </a:p>
      </dgm:t>
    </dgm:pt>
    <dgm:pt modelId="{87B89F9B-C5C9-4CAE-9412-B75AFF4AC512}" type="sibTrans" cxnId="{3D705562-4941-4BE9-86BD-633E6F905EFB}">
      <dgm:prSet/>
      <dgm:spPr/>
      <dgm:t>
        <a:bodyPr/>
        <a:lstStyle/>
        <a:p>
          <a:endParaRPr lang="es-ES" dirty="0"/>
        </a:p>
      </dgm:t>
    </dgm:pt>
    <dgm:pt modelId="{95B07AB3-13CE-43F9-8AA6-9A99020D4871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 vert="vert270"/>
        <a:lstStyle/>
        <a:p>
          <a:r>
            <a:rPr lang="es-ES" sz="2000" b="1" dirty="0">
              <a:solidFill>
                <a:schemeClr val="tx1"/>
              </a:solidFill>
            </a:rPr>
            <a:t>ECONOMIA COMO CENTRO DEL MANEJO ECOSISTEMICO</a:t>
          </a:r>
        </a:p>
      </dgm:t>
    </dgm:pt>
    <dgm:pt modelId="{AA6B8E3E-74B4-4446-A27F-6C43DA18C680}" type="parTrans" cxnId="{4E1B26EA-B1AC-439E-8968-7CF06C5CA43B}">
      <dgm:prSet/>
      <dgm:spPr/>
      <dgm:t>
        <a:bodyPr/>
        <a:lstStyle/>
        <a:p>
          <a:endParaRPr lang="es-ES"/>
        </a:p>
      </dgm:t>
    </dgm:pt>
    <dgm:pt modelId="{93CF28C6-F843-4073-9DCB-F424D3415B3E}" type="sibTrans" cxnId="{4E1B26EA-B1AC-439E-8968-7CF06C5CA43B}">
      <dgm:prSet/>
      <dgm:spPr/>
      <dgm:t>
        <a:bodyPr/>
        <a:lstStyle/>
        <a:p>
          <a:endParaRPr lang="es-ES"/>
        </a:p>
      </dgm:t>
    </dgm:pt>
    <dgm:pt modelId="{8BC899F9-7D86-4925-8D12-5A30D0D11E14}">
      <dgm:prSet phldrT="[Texto]" custT="1"/>
      <dgm:spPr/>
      <dgm:t>
        <a:bodyPr vert="vert270"/>
        <a:lstStyle/>
        <a:p>
          <a:r>
            <a:rPr lang="es-ES" sz="2000" b="1" dirty="0"/>
            <a:t>PROBLEMA AMBIENTAL</a:t>
          </a:r>
        </a:p>
      </dgm:t>
    </dgm:pt>
    <dgm:pt modelId="{E582CBA6-A1B7-4F0B-BBF3-08DB5C8E3D7C}" type="parTrans" cxnId="{A5FCAE91-1CB4-41CD-BD91-2C14B8A48751}">
      <dgm:prSet/>
      <dgm:spPr/>
      <dgm:t>
        <a:bodyPr/>
        <a:lstStyle/>
        <a:p>
          <a:endParaRPr lang="es-ES"/>
        </a:p>
      </dgm:t>
    </dgm:pt>
    <dgm:pt modelId="{166CA80D-8BD1-497B-A79E-7B2A3034CC64}" type="sibTrans" cxnId="{A5FCAE91-1CB4-41CD-BD91-2C14B8A48751}">
      <dgm:prSet/>
      <dgm:spPr/>
      <dgm:t>
        <a:bodyPr/>
        <a:lstStyle/>
        <a:p>
          <a:endParaRPr lang="es-ES"/>
        </a:p>
      </dgm:t>
    </dgm:pt>
    <dgm:pt modelId="{A8E37A0D-7DF2-4629-81E5-488F041F0160}">
      <dgm:prSet phldrT="[Texto]" custT="1"/>
      <dgm:spPr>
        <a:solidFill>
          <a:srgbClr val="FFCC99"/>
        </a:solidFill>
      </dgm:spPr>
      <dgm:t>
        <a:bodyPr vert="vert270"/>
        <a:lstStyle/>
        <a:p>
          <a:r>
            <a:rPr lang="es-ES" sz="2000" b="1" dirty="0">
              <a:solidFill>
                <a:schemeClr val="tx1"/>
              </a:solidFill>
            </a:rPr>
            <a:t>PODER </a:t>
          </a:r>
        </a:p>
      </dgm:t>
    </dgm:pt>
    <dgm:pt modelId="{DD2766A9-482F-48EB-AC8D-36C3E4207267}" type="parTrans" cxnId="{F27E2A2B-8FAC-4B40-8CB4-6C8E2087CD38}">
      <dgm:prSet/>
      <dgm:spPr/>
      <dgm:t>
        <a:bodyPr/>
        <a:lstStyle/>
        <a:p>
          <a:endParaRPr lang="es-ES"/>
        </a:p>
      </dgm:t>
    </dgm:pt>
    <dgm:pt modelId="{DFD72BD3-0632-4A9D-B9DC-7334BD085D98}" type="sibTrans" cxnId="{F27E2A2B-8FAC-4B40-8CB4-6C8E2087CD38}">
      <dgm:prSet/>
      <dgm:spPr/>
      <dgm:t>
        <a:bodyPr/>
        <a:lstStyle/>
        <a:p>
          <a:endParaRPr lang="es-ES"/>
        </a:p>
      </dgm:t>
    </dgm:pt>
    <dgm:pt modelId="{58947F1F-1BCF-4119-A663-777EEEFA8E13}" type="pres">
      <dgm:prSet presAssocID="{A379CC36-F8CB-40FE-A08F-B569AD06657E}" presName="linearFlow" presStyleCnt="0">
        <dgm:presLayoutVars>
          <dgm:dir/>
          <dgm:resizeHandles val="exact"/>
        </dgm:presLayoutVars>
      </dgm:prSet>
      <dgm:spPr/>
    </dgm:pt>
    <dgm:pt modelId="{8A070F3C-5453-4050-BFC7-F76F5BA7CE3C}" type="pres">
      <dgm:prSet presAssocID="{3664AA9A-8EAD-4C9F-B237-F18A462A239A}" presName="node" presStyleLbl="node1" presStyleIdx="0" presStyleCnt="4" custScaleX="160587" custScaleY="318837">
        <dgm:presLayoutVars>
          <dgm:bulletEnabled val="1"/>
        </dgm:presLayoutVars>
      </dgm:prSet>
      <dgm:spPr/>
    </dgm:pt>
    <dgm:pt modelId="{C04CE1C1-F8A1-40D6-9F57-52F956EF02C3}" type="pres">
      <dgm:prSet presAssocID="{87B89F9B-C5C9-4CAE-9412-B75AFF4AC512}" presName="spacerL" presStyleCnt="0"/>
      <dgm:spPr/>
    </dgm:pt>
    <dgm:pt modelId="{7726E72C-E2DA-4AE1-93F4-203EBC264308}" type="pres">
      <dgm:prSet presAssocID="{87B89F9B-C5C9-4CAE-9412-B75AFF4AC512}" presName="sibTrans" presStyleLbl="sibTrans2D1" presStyleIdx="0" presStyleCnt="3" custScaleX="39177"/>
      <dgm:spPr/>
    </dgm:pt>
    <dgm:pt modelId="{467EB516-64DA-450E-9676-3EC0B62160D5}" type="pres">
      <dgm:prSet presAssocID="{87B89F9B-C5C9-4CAE-9412-B75AFF4AC512}" presName="spacerR" presStyleCnt="0"/>
      <dgm:spPr/>
    </dgm:pt>
    <dgm:pt modelId="{59421AC1-5AD6-45A3-80D5-B253890DC01F}" type="pres">
      <dgm:prSet presAssocID="{95B07AB3-13CE-43F9-8AA6-9A99020D4871}" presName="node" presStyleLbl="node1" presStyleIdx="1" presStyleCnt="4" custScaleX="145845" custScaleY="313456">
        <dgm:presLayoutVars>
          <dgm:bulletEnabled val="1"/>
        </dgm:presLayoutVars>
      </dgm:prSet>
      <dgm:spPr/>
    </dgm:pt>
    <dgm:pt modelId="{75EFFC41-120A-4E74-ADD3-113A89896C75}" type="pres">
      <dgm:prSet presAssocID="{93CF28C6-F843-4073-9DCB-F424D3415B3E}" presName="spacerL" presStyleCnt="0"/>
      <dgm:spPr/>
    </dgm:pt>
    <dgm:pt modelId="{243C6835-0A7E-4B6C-96F8-D323D0947CFA}" type="pres">
      <dgm:prSet presAssocID="{93CF28C6-F843-4073-9DCB-F424D3415B3E}" presName="sibTrans" presStyleLbl="sibTrans2D1" presStyleIdx="1" presStyleCnt="3" custScaleX="46234"/>
      <dgm:spPr/>
    </dgm:pt>
    <dgm:pt modelId="{053365B9-D2C8-436A-81A9-5DB0A748C97F}" type="pres">
      <dgm:prSet presAssocID="{93CF28C6-F843-4073-9DCB-F424D3415B3E}" presName="spacerR" presStyleCnt="0"/>
      <dgm:spPr/>
    </dgm:pt>
    <dgm:pt modelId="{451C6320-6A67-413E-B24E-1EBAC8C10C24}" type="pres">
      <dgm:prSet presAssocID="{A8E37A0D-7DF2-4629-81E5-488F041F0160}" presName="node" presStyleLbl="node1" presStyleIdx="2" presStyleCnt="4" custScaleY="217970">
        <dgm:presLayoutVars>
          <dgm:bulletEnabled val="1"/>
        </dgm:presLayoutVars>
      </dgm:prSet>
      <dgm:spPr/>
    </dgm:pt>
    <dgm:pt modelId="{1340491B-EA9D-473B-84FA-6313538C047C}" type="pres">
      <dgm:prSet presAssocID="{DFD72BD3-0632-4A9D-B9DC-7334BD085D98}" presName="spacerL" presStyleCnt="0"/>
      <dgm:spPr/>
    </dgm:pt>
    <dgm:pt modelId="{5C7FE6DE-A710-486D-A34D-7782D5C69B2A}" type="pres">
      <dgm:prSet presAssocID="{DFD72BD3-0632-4A9D-B9DC-7334BD085D98}" presName="sibTrans" presStyleLbl="sibTrans2D1" presStyleIdx="2" presStyleCnt="3"/>
      <dgm:spPr/>
    </dgm:pt>
    <dgm:pt modelId="{251834C0-776C-4640-A442-8761873F24B7}" type="pres">
      <dgm:prSet presAssocID="{DFD72BD3-0632-4A9D-B9DC-7334BD085D98}" presName="spacerR" presStyleCnt="0"/>
      <dgm:spPr/>
    </dgm:pt>
    <dgm:pt modelId="{63F31AE0-B5DF-4B44-AB4D-5C6250ED481D}" type="pres">
      <dgm:prSet presAssocID="{8BC899F9-7D86-4925-8D12-5A30D0D11E14}" presName="node" presStyleLbl="node1" presStyleIdx="3" presStyleCnt="4" custScaleY="261620">
        <dgm:presLayoutVars>
          <dgm:bulletEnabled val="1"/>
        </dgm:presLayoutVars>
      </dgm:prSet>
      <dgm:spPr/>
    </dgm:pt>
  </dgm:ptLst>
  <dgm:cxnLst>
    <dgm:cxn modelId="{E5612C0D-64E9-40B6-A337-44BB7AA99FAB}" type="presOf" srcId="{A8E37A0D-7DF2-4629-81E5-488F041F0160}" destId="{451C6320-6A67-413E-B24E-1EBAC8C10C24}" srcOrd="0" destOrd="0" presId="urn:microsoft.com/office/officeart/2005/8/layout/equation1"/>
    <dgm:cxn modelId="{F27E2A2B-8FAC-4B40-8CB4-6C8E2087CD38}" srcId="{A379CC36-F8CB-40FE-A08F-B569AD06657E}" destId="{A8E37A0D-7DF2-4629-81E5-488F041F0160}" srcOrd="2" destOrd="0" parTransId="{DD2766A9-482F-48EB-AC8D-36C3E4207267}" sibTransId="{DFD72BD3-0632-4A9D-B9DC-7334BD085D98}"/>
    <dgm:cxn modelId="{FE786831-4320-400E-92EE-E734F2F49E5A}" type="presOf" srcId="{A379CC36-F8CB-40FE-A08F-B569AD06657E}" destId="{58947F1F-1BCF-4119-A663-777EEEFA8E13}" srcOrd="0" destOrd="0" presId="urn:microsoft.com/office/officeart/2005/8/layout/equation1"/>
    <dgm:cxn modelId="{3D705562-4941-4BE9-86BD-633E6F905EFB}" srcId="{A379CC36-F8CB-40FE-A08F-B569AD06657E}" destId="{3664AA9A-8EAD-4C9F-B237-F18A462A239A}" srcOrd="0" destOrd="0" parTransId="{518D35FA-5AB9-40BF-997B-D8305DFDA7B9}" sibTransId="{87B89F9B-C5C9-4CAE-9412-B75AFF4AC512}"/>
    <dgm:cxn modelId="{3868046F-CF40-4570-A854-C8EE075AA4A3}" type="presOf" srcId="{87B89F9B-C5C9-4CAE-9412-B75AFF4AC512}" destId="{7726E72C-E2DA-4AE1-93F4-203EBC264308}" srcOrd="0" destOrd="0" presId="urn:microsoft.com/office/officeart/2005/8/layout/equation1"/>
    <dgm:cxn modelId="{576E4A73-EFEA-4976-A210-87E0EB4D863B}" type="presOf" srcId="{93CF28C6-F843-4073-9DCB-F424D3415B3E}" destId="{243C6835-0A7E-4B6C-96F8-D323D0947CFA}" srcOrd="0" destOrd="0" presId="urn:microsoft.com/office/officeart/2005/8/layout/equation1"/>
    <dgm:cxn modelId="{5E0F4585-8A0D-4AE1-AAC2-FEC9D569FD49}" type="presOf" srcId="{DFD72BD3-0632-4A9D-B9DC-7334BD085D98}" destId="{5C7FE6DE-A710-486D-A34D-7782D5C69B2A}" srcOrd="0" destOrd="0" presId="urn:microsoft.com/office/officeart/2005/8/layout/equation1"/>
    <dgm:cxn modelId="{3CC4868B-E962-4C4A-AD34-0E219A3D8307}" type="presOf" srcId="{3664AA9A-8EAD-4C9F-B237-F18A462A239A}" destId="{8A070F3C-5453-4050-BFC7-F76F5BA7CE3C}" srcOrd="0" destOrd="0" presId="urn:microsoft.com/office/officeart/2005/8/layout/equation1"/>
    <dgm:cxn modelId="{A5FCAE91-1CB4-41CD-BD91-2C14B8A48751}" srcId="{A379CC36-F8CB-40FE-A08F-B569AD06657E}" destId="{8BC899F9-7D86-4925-8D12-5A30D0D11E14}" srcOrd="3" destOrd="0" parTransId="{E582CBA6-A1B7-4F0B-BBF3-08DB5C8E3D7C}" sibTransId="{166CA80D-8BD1-497B-A79E-7B2A3034CC64}"/>
    <dgm:cxn modelId="{84649EA9-90D2-43E3-BE1C-BB3BCBBF68DF}" type="presOf" srcId="{95B07AB3-13CE-43F9-8AA6-9A99020D4871}" destId="{59421AC1-5AD6-45A3-80D5-B253890DC01F}" srcOrd="0" destOrd="0" presId="urn:microsoft.com/office/officeart/2005/8/layout/equation1"/>
    <dgm:cxn modelId="{AB4A94E8-4411-4FC9-B48F-D8E721939A67}" type="presOf" srcId="{8BC899F9-7D86-4925-8D12-5A30D0D11E14}" destId="{63F31AE0-B5DF-4B44-AB4D-5C6250ED481D}" srcOrd="0" destOrd="0" presId="urn:microsoft.com/office/officeart/2005/8/layout/equation1"/>
    <dgm:cxn modelId="{4E1B26EA-B1AC-439E-8968-7CF06C5CA43B}" srcId="{A379CC36-F8CB-40FE-A08F-B569AD06657E}" destId="{95B07AB3-13CE-43F9-8AA6-9A99020D4871}" srcOrd="1" destOrd="0" parTransId="{AA6B8E3E-74B4-4446-A27F-6C43DA18C680}" sibTransId="{93CF28C6-F843-4073-9DCB-F424D3415B3E}"/>
    <dgm:cxn modelId="{059718B6-8543-44C6-8040-FB6E7C805F2C}" type="presParOf" srcId="{58947F1F-1BCF-4119-A663-777EEEFA8E13}" destId="{8A070F3C-5453-4050-BFC7-F76F5BA7CE3C}" srcOrd="0" destOrd="0" presId="urn:microsoft.com/office/officeart/2005/8/layout/equation1"/>
    <dgm:cxn modelId="{FF608086-F315-4F0B-B32E-C2C5984C3F75}" type="presParOf" srcId="{58947F1F-1BCF-4119-A663-777EEEFA8E13}" destId="{C04CE1C1-F8A1-40D6-9F57-52F956EF02C3}" srcOrd="1" destOrd="0" presId="urn:microsoft.com/office/officeart/2005/8/layout/equation1"/>
    <dgm:cxn modelId="{D528B106-FDB5-4C5C-A3EE-39905E7C7489}" type="presParOf" srcId="{58947F1F-1BCF-4119-A663-777EEEFA8E13}" destId="{7726E72C-E2DA-4AE1-93F4-203EBC264308}" srcOrd="2" destOrd="0" presId="urn:microsoft.com/office/officeart/2005/8/layout/equation1"/>
    <dgm:cxn modelId="{6B656ABB-89CC-46D4-A60A-0A5A4C76515A}" type="presParOf" srcId="{58947F1F-1BCF-4119-A663-777EEEFA8E13}" destId="{467EB516-64DA-450E-9676-3EC0B62160D5}" srcOrd="3" destOrd="0" presId="urn:microsoft.com/office/officeart/2005/8/layout/equation1"/>
    <dgm:cxn modelId="{C405D11E-B770-4AC5-B9F5-B4D927F3044A}" type="presParOf" srcId="{58947F1F-1BCF-4119-A663-777EEEFA8E13}" destId="{59421AC1-5AD6-45A3-80D5-B253890DC01F}" srcOrd="4" destOrd="0" presId="urn:microsoft.com/office/officeart/2005/8/layout/equation1"/>
    <dgm:cxn modelId="{29877B48-C851-415F-AA3E-A9556D12EEBF}" type="presParOf" srcId="{58947F1F-1BCF-4119-A663-777EEEFA8E13}" destId="{75EFFC41-120A-4E74-ADD3-113A89896C75}" srcOrd="5" destOrd="0" presId="urn:microsoft.com/office/officeart/2005/8/layout/equation1"/>
    <dgm:cxn modelId="{063F5F62-ACAB-48CB-A32B-7F0E4DC8F9ED}" type="presParOf" srcId="{58947F1F-1BCF-4119-A663-777EEEFA8E13}" destId="{243C6835-0A7E-4B6C-96F8-D323D0947CFA}" srcOrd="6" destOrd="0" presId="urn:microsoft.com/office/officeart/2005/8/layout/equation1"/>
    <dgm:cxn modelId="{D6D80AF3-DA38-4EAB-B033-69F64A296A3F}" type="presParOf" srcId="{58947F1F-1BCF-4119-A663-777EEEFA8E13}" destId="{053365B9-D2C8-436A-81A9-5DB0A748C97F}" srcOrd="7" destOrd="0" presId="urn:microsoft.com/office/officeart/2005/8/layout/equation1"/>
    <dgm:cxn modelId="{EAD4CDC0-A849-4B09-B94C-17550E54DA9D}" type="presParOf" srcId="{58947F1F-1BCF-4119-A663-777EEEFA8E13}" destId="{451C6320-6A67-413E-B24E-1EBAC8C10C24}" srcOrd="8" destOrd="0" presId="urn:microsoft.com/office/officeart/2005/8/layout/equation1"/>
    <dgm:cxn modelId="{CD69339A-1AC0-480F-94F4-AF54CCBF44A4}" type="presParOf" srcId="{58947F1F-1BCF-4119-A663-777EEEFA8E13}" destId="{1340491B-EA9D-473B-84FA-6313538C047C}" srcOrd="9" destOrd="0" presId="urn:microsoft.com/office/officeart/2005/8/layout/equation1"/>
    <dgm:cxn modelId="{A21F7340-E154-4C56-B612-A89E3423C62A}" type="presParOf" srcId="{58947F1F-1BCF-4119-A663-777EEEFA8E13}" destId="{5C7FE6DE-A710-486D-A34D-7782D5C69B2A}" srcOrd="10" destOrd="0" presId="urn:microsoft.com/office/officeart/2005/8/layout/equation1"/>
    <dgm:cxn modelId="{41E03BD6-A112-4343-9FEE-D4A8C1D4C855}" type="presParOf" srcId="{58947F1F-1BCF-4119-A663-777EEEFA8E13}" destId="{251834C0-776C-4640-A442-8761873F24B7}" srcOrd="11" destOrd="0" presId="urn:microsoft.com/office/officeart/2005/8/layout/equation1"/>
    <dgm:cxn modelId="{F7CD89A6-954F-4D34-88D3-AB8ACD900715}" type="presParOf" srcId="{58947F1F-1BCF-4119-A663-777EEEFA8E13}" destId="{63F31AE0-B5DF-4B44-AB4D-5C6250ED481D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70F3C-5453-4050-BFC7-F76F5BA7CE3C}">
      <dsp:nvSpPr>
        <dsp:cNvPr id="0" name=""/>
        <dsp:cNvSpPr/>
      </dsp:nvSpPr>
      <dsp:spPr>
        <a:xfrm>
          <a:off x="511" y="762421"/>
          <a:ext cx="1770742" cy="3515716"/>
        </a:xfrm>
        <a:prstGeom prst="ellipse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CONCEPCION DOMINANTE DESARROLLO</a:t>
          </a:r>
        </a:p>
      </dsp:txBody>
      <dsp:txXfrm>
        <a:off x="259830" y="1277286"/>
        <a:ext cx="1252104" cy="2485986"/>
      </dsp:txXfrm>
    </dsp:sp>
    <dsp:sp modelId="{7726E72C-E2DA-4AE1-93F4-203EBC264308}">
      <dsp:nvSpPr>
        <dsp:cNvPr id="0" name=""/>
        <dsp:cNvSpPr/>
      </dsp:nvSpPr>
      <dsp:spPr>
        <a:xfrm>
          <a:off x="1860791" y="2200506"/>
          <a:ext cx="250555" cy="6395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/>
        </a:p>
      </dsp:txBody>
      <dsp:txXfrm>
        <a:off x="1894002" y="2490814"/>
        <a:ext cx="184133" cy="58931"/>
      </dsp:txXfrm>
    </dsp:sp>
    <dsp:sp modelId="{59421AC1-5AD6-45A3-80D5-B253890DC01F}">
      <dsp:nvSpPr>
        <dsp:cNvPr id="0" name=""/>
        <dsp:cNvSpPr/>
      </dsp:nvSpPr>
      <dsp:spPr>
        <a:xfrm>
          <a:off x="2200883" y="792089"/>
          <a:ext cx="1608187" cy="3456381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ECONOMIA COMO CENTRO DEL MANEJO ECOSISTEMICO</a:t>
          </a:r>
        </a:p>
      </dsp:txBody>
      <dsp:txXfrm>
        <a:off x="2436397" y="1298264"/>
        <a:ext cx="1137159" cy="2444031"/>
      </dsp:txXfrm>
    </dsp:sp>
    <dsp:sp modelId="{243C6835-0A7E-4B6C-96F8-D323D0947CFA}">
      <dsp:nvSpPr>
        <dsp:cNvPr id="0" name=""/>
        <dsp:cNvSpPr/>
      </dsp:nvSpPr>
      <dsp:spPr>
        <a:xfrm>
          <a:off x="3898607" y="2200506"/>
          <a:ext cx="295688" cy="639547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937800" y="2485507"/>
        <a:ext cx="217302" cy="69545"/>
      </dsp:txXfrm>
    </dsp:sp>
    <dsp:sp modelId="{451C6320-6A67-413E-B24E-1EBAC8C10C24}">
      <dsp:nvSpPr>
        <dsp:cNvPr id="0" name=""/>
        <dsp:cNvSpPr/>
      </dsp:nvSpPr>
      <dsp:spPr>
        <a:xfrm>
          <a:off x="4283833" y="1318536"/>
          <a:ext cx="1102668" cy="2403487"/>
        </a:xfrm>
        <a:prstGeom prst="ellipse">
          <a:avLst/>
        </a:prstGeom>
        <a:solidFill>
          <a:srgbClr val="FFCC99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tx1"/>
              </a:solidFill>
            </a:rPr>
            <a:t>PODER </a:t>
          </a:r>
        </a:p>
      </dsp:txBody>
      <dsp:txXfrm>
        <a:off x="4445315" y="1670519"/>
        <a:ext cx="779704" cy="1699521"/>
      </dsp:txXfrm>
    </dsp:sp>
    <dsp:sp modelId="{5C7FE6DE-A710-486D-A34D-7782D5C69B2A}">
      <dsp:nvSpPr>
        <dsp:cNvPr id="0" name=""/>
        <dsp:cNvSpPr/>
      </dsp:nvSpPr>
      <dsp:spPr>
        <a:xfrm>
          <a:off x="5476038" y="2200506"/>
          <a:ext cx="639547" cy="639547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800" kern="1200"/>
        </a:p>
      </dsp:txBody>
      <dsp:txXfrm>
        <a:off x="5560810" y="2332253"/>
        <a:ext cx="470003" cy="376053"/>
      </dsp:txXfrm>
    </dsp:sp>
    <dsp:sp modelId="{63F31AE0-B5DF-4B44-AB4D-5C6250ED481D}">
      <dsp:nvSpPr>
        <dsp:cNvPr id="0" name=""/>
        <dsp:cNvSpPr/>
      </dsp:nvSpPr>
      <dsp:spPr>
        <a:xfrm>
          <a:off x="6205123" y="1077878"/>
          <a:ext cx="1102668" cy="2884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PROBLEMA AMBIENTAL</a:t>
          </a:r>
        </a:p>
      </dsp:txBody>
      <dsp:txXfrm>
        <a:off x="6366605" y="1500347"/>
        <a:ext cx="779704" cy="2039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497DF-45B6-F34F-8645-5012423916E3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84FF7-72F2-B34E-88B1-6CF06850549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6490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5313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5535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2388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434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292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6870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929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9730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861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84FF7-72F2-B34E-88B1-6CF068505494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7058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59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0104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88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73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9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514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644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602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20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6019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79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05C4-A2C2-4A52-B654-B0570855942F}" type="datetimeFigureOut">
              <a:rPr lang="es-MX" smtClean="0"/>
              <a:t>17/10/2018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83A1EF6-3981-4D29-835E-82C0A43A1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907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9861" y="47667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es-ES" sz="2800" dirty="0"/>
              <a:t>RECURSOS MADERABLES Y NO MADERABLES: UN ENFOQUE DE GÉNERO </a:t>
            </a:r>
            <a:br>
              <a:rPr lang="es-MX" sz="2800" b="1" dirty="0"/>
            </a:br>
            <a:endParaRPr lang="es-MX" sz="2800" dirty="0"/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MX" b="1" dirty="0"/>
              <a:t> </a:t>
            </a:r>
            <a:endParaRPr lang="es-ES" dirty="0"/>
          </a:p>
          <a:p>
            <a:pPr marL="0" indent="0" algn="ctr">
              <a:buNone/>
            </a:pPr>
            <a:r>
              <a:rPr lang="es-MX" sz="2400" b="1" cap="all" dirty="0">
                <a:solidFill>
                  <a:prstClr val="black"/>
                </a:solidFill>
                <a:ea typeface="+mj-ea"/>
                <a:cs typeface="+mj-cs"/>
              </a:rPr>
              <a:t>Foro “Bosques, Cambio Climático y Biodiversidad: Una visión desde los Objetivos de Desarrollo Sostenible”.</a:t>
            </a:r>
            <a:endParaRPr lang="es-ES" dirty="0"/>
          </a:p>
          <a:p>
            <a:pPr marL="0" indent="0" algn="ctr">
              <a:buNone/>
            </a:pPr>
            <a:r>
              <a:rPr lang="es-ES" sz="2400" dirty="0"/>
              <a:t>MARÍA TERESA MUNGUÍA GIL</a:t>
            </a:r>
          </a:p>
          <a:p>
            <a:pPr marL="0" indent="0" algn="ctr">
              <a:buNone/>
            </a:pPr>
            <a:r>
              <a:rPr lang="es-ES" sz="2400" dirty="0"/>
              <a:t>17, Octubre 2018</a:t>
            </a:r>
            <a:endParaRPr lang="es-MX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58DA10B-0D90-874A-9F56-E72CC442B3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37" y="1974976"/>
            <a:ext cx="2743200" cy="2057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81FDCA0-E03C-734F-850E-8FBCDE8C6A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48" y="1976022"/>
            <a:ext cx="2733964" cy="2050473"/>
          </a:xfrm>
          <a:prstGeom prst="rect">
            <a:avLst/>
          </a:prstGeom>
        </p:spPr>
      </p:pic>
      <p:pic>
        <p:nvPicPr>
          <p:cNvPr id="10" name="Picture 1" descr="page13image488">
            <a:extLst>
              <a:ext uri="{FF2B5EF4-FFF2-40B4-BE49-F238E27FC236}">
                <a16:creationId xmlns:a16="http://schemas.microsoft.com/office/drawing/2014/main" id="{A7780451-A5A1-0B4E-9CAE-66554FC9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960" y="1974976"/>
            <a:ext cx="1499010" cy="20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E39D6FF-C1D5-E447-B871-4E725E06DE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03" y="1970169"/>
            <a:ext cx="2457928" cy="2062207"/>
          </a:xfrm>
          <a:prstGeom prst="rect">
            <a:avLst/>
          </a:prstGeom>
        </p:spPr>
      </p:pic>
      <p:pic>
        <p:nvPicPr>
          <p:cNvPr id="12" name="13 Imagen" descr="IMG_0304.JPG">
            <a:extLst>
              <a:ext uri="{FF2B5EF4-FFF2-40B4-BE49-F238E27FC236}">
                <a16:creationId xmlns:a16="http://schemas.microsoft.com/office/drawing/2014/main" id="{82E15C11-AB29-9343-BD96-91881DE899F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496" y="1881779"/>
            <a:ext cx="2932542" cy="2229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8A1F020-77F9-E849-9102-302FCCC7AC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716" y="1981908"/>
            <a:ext cx="2388276" cy="204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3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Conector recto de flecha 25"/>
          <p:cNvCxnSpPr/>
          <p:nvPr/>
        </p:nvCxnSpPr>
        <p:spPr>
          <a:xfrm>
            <a:off x="1309236" y="1541618"/>
            <a:ext cx="4538609" cy="4384497"/>
          </a:xfrm>
          <a:prstGeom prst="straightConnector1">
            <a:avLst/>
          </a:prstGeom>
          <a:ln w="63500">
            <a:solidFill>
              <a:srgbClr val="FFFF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2411140" y="1886038"/>
            <a:ext cx="5810036" cy="4286657"/>
          </a:xfrm>
          <a:prstGeom prst="straightConnector1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746727" y="2543076"/>
            <a:ext cx="7351159" cy="2784823"/>
          </a:xfrm>
          <a:prstGeom prst="straightConnector1">
            <a:avLst/>
          </a:prstGeom>
          <a:ln w="635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3798151" y="1419458"/>
            <a:ext cx="1371600" cy="4614536"/>
          </a:xfrm>
          <a:prstGeom prst="straightConnector1">
            <a:avLst/>
          </a:prstGeom>
          <a:ln w="635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H="1" flipV="1">
            <a:off x="1733046" y="1610969"/>
            <a:ext cx="6446578" cy="2253620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/>
          <p:cNvCxnSpPr/>
          <p:nvPr/>
        </p:nvCxnSpPr>
        <p:spPr>
          <a:xfrm flipV="1">
            <a:off x="253567" y="1886037"/>
            <a:ext cx="4847534" cy="3441862"/>
          </a:xfrm>
          <a:prstGeom prst="straightConnector1">
            <a:avLst/>
          </a:prstGeom>
          <a:ln w="825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/>
          <p:cNvSpPr/>
          <p:nvPr/>
        </p:nvSpPr>
        <p:spPr>
          <a:xfrm>
            <a:off x="1585939" y="3637654"/>
            <a:ext cx="1174190" cy="6580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Género</a:t>
            </a:r>
            <a:endParaRPr lang="en-US" sz="1350" dirty="0"/>
          </a:p>
        </p:txBody>
      </p:sp>
      <p:sp>
        <p:nvSpPr>
          <p:cNvPr id="8" name="Elipse 7"/>
          <p:cNvSpPr/>
          <p:nvPr/>
        </p:nvSpPr>
        <p:spPr>
          <a:xfrm>
            <a:off x="5283505" y="2621299"/>
            <a:ext cx="997528" cy="658091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Edad</a:t>
            </a:r>
            <a:endParaRPr lang="en-US" sz="1350" dirty="0"/>
          </a:p>
        </p:txBody>
      </p:sp>
      <p:sp>
        <p:nvSpPr>
          <p:cNvPr id="11" name="Elipse 10"/>
          <p:cNvSpPr/>
          <p:nvPr/>
        </p:nvSpPr>
        <p:spPr>
          <a:xfrm>
            <a:off x="3957789" y="3068634"/>
            <a:ext cx="997528" cy="65809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Clase</a:t>
            </a:r>
            <a:endParaRPr lang="en-US" sz="1350" dirty="0"/>
          </a:p>
        </p:txBody>
      </p:sp>
      <p:sp>
        <p:nvSpPr>
          <p:cNvPr id="15" name="Elipse 14"/>
          <p:cNvSpPr/>
          <p:nvPr/>
        </p:nvSpPr>
        <p:spPr>
          <a:xfrm>
            <a:off x="6384435" y="4467650"/>
            <a:ext cx="997528" cy="65809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/>
              <a:t>Etnia</a:t>
            </a:r>
            <a:endParaRPr lang="en-US" sz="1350" dirty="0"/>
          </a:p>
        </p:txBody>
      </p:sp>
      <p:sp>
        <p:nvSpPr>
          <p:cNvPr id="20" name="Elipse 19"/>
          <p:cNvSpPr/>
          <p:nvPr/>
        </p:nvSpPr>
        <p:spPr>
          <a:xfrm>
            <a:off x="2411139" y="5125742"/>
            <a:ext cx="1661597" cy="65809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Capacidad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1344961" y="1885511"/>
            <a:ext cx="1415168" cy="658091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50" dirty="0">
                <a:solidFill>
                  <a:schemeClr val="tx1"/>
                </a:solidFill>
              </a:rPr>
              <a:t>Identidad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957789" y="2366119"/>
            <a:ext cx="456811" cy="331342"/>
          </a:xfrm>
          <a:prstGeom prst="ellipse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Elipse 27"/>
          <p:cNvSpPr/>
          <p:nvPr/>
        </p:nvSpPr>
        <p:spPr>
          <a:xfrm>
            <a:off x="2831680" y="3113719"/>
            <a:ext cx="456811" cy="331342"/>
          </a:xfrm>
          <a:prstGeom prst="ellipse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Elipse 28"/>
          <p:cNvSpPr/>
          <p:nvPr/>
        </p:nvSpPr>
        <p:spPr>
          <a:xfrm>
            <a:off x="4456553" y="4521628"/>
            <a:ext cx="456811" cy="331342"/>
          </a:xfrm>
          <a:prstGeom prst="ellipse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Elipse 29"/>
          <p:cNvSpPr/>
          <p:nvPr/>
        </p:nvSpPr>
        <p:spPr>
          <a:xfrm>
            <a:off x="6228184" y="3091242"/>
            <a:ext cx="456811" cy="331342"/>
          </a:xfrm>
          <a:prstGeom prst="ellipse">
            <a:avLst/>
          </a:prstGeom>
          <a:solidFill>
            <a:schemeClr val="accent4">
              <a:lumMod val="60000"/>
              <a:lumOff val="40000"/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CuadroTexto 30"/>
          <p:cNvSpPr txBox="1"/>
          <p:nvPr/>
        </p:nvSpPr>
        <p:spPr>
          <a:xfrm>
            <a:off x="5169751" y="1442504"/>
            <a:ext cx="3009872" cy="415498"/>
          </a:xfrm>
          <a:prstGeom prst="rect">
            <a:avLst/>
          </a:prstGeom>
          <a:solidFill>
            <a:schemeClr val="accent4">
              <a:lumMod val="60000"/>
              <a:lumOff val="40000"/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2100" dirty="0"/>
              <a:t>INTERSECCIONALIDAD</a:t>
            </a:r>
            <a:endParaRPr lang="en-US" sz="2100" dirty="0"/>
          </a:p>
        </p:txBody>
      </p:sp>
      <p:cxnSp>
        <p:nvCxnSpPr>
          <p:cNvPr id="33" name="Conector recto de flecha 32"/>
          <p:cNvCxnSpPr/>
          <p:nvPr/>
        </p:nvCxnSpPr>
        <p:spPr>
          <a:xfrm flipH="1">
            <a:off x="6428140" y="1820902"/>
            <a:ext cx="778268" cy="1256322"/>
          </a:xfrm>
          <a:prstGeom prst="straightConnector1">
            <a:avLst/>
          </a:prstGeom>
          <a:ln w="63500">
            <a:solidFill>
              <a:schemeClr val="accent4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ángulo 1"/>
          <p:cNvSpPr/>
          <p:nvPr/>
        </p:nvSpPr>
        <p:spPr>
          <a:xfrm>
            <a:off x="-1343435" y="181233"/>
            <a:ext cx="7638925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 lvl="4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SV" altLang="es-MX" sz="2400" dirty="0"/>
              <a:t>inclusión y exclusión</a:t>
            </a:r>
          </a:p>
          <a:p>
            <a:pPr marL="2171700" lvl="4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SV" altLang="es-MX" sz="2400" dirty="0"/>
              <a:t>esquemas de marginación</a:t>
            </a:r>
          </a:p>
          <a:p>
            <a:pPr marL="2171700" lvl="4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SV" altLang="es-MX" sz="2400" dirty="0"/>
              <a:t>intereses prácticos y estratégicos </a:t>
            </a:r>
          </a:p>
          <a:p>
            <a:pPr marL="2171700" lvl="4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SV" altLang="es-MX" sz="2400" dirty="0"/>
              <a:t>condición y posición de la mujer</a:t>
            </a:r>
          </a:p>
        </p:txBody>
      </p:sp>
    </p:spTree>
    <p:extLst>
      <p:ext uri="{BB962C8B-B14F-4D97-AF65-F5344CB8AC3E}">
        <p14:creationId xmlns:p14="http://schemas.microsoft.com/office/powerpoint/2010/main" val="372758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136904" cy="166511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328498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1635"/>
              </p:ext>
            </p:extLst>
          </p:nvPr>
        </p:nvGraphicFramePr>
        <p:xfrm>
          <a:off x="220485" y="3284985"/>
          <a:ext cx="8703030" cy="2871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9">
                  <a:extLst>
                    <a:ext uri="{9D8B030D-6E8A-4147-A177-3AD203B41FA5}">
                      <a16:colId xmlns:a16="http://schemas.microsoft.com/office/drawing/2014/main" val="218585974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2334764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228171356"/>
                    </a:ext>
                  </a:extLst>
                </a:gridCol>
                <a:gridCol w="1453782">
                  <a:extLst>
                    <a:ext uri="{9D8B030D-6E8A-4147-A177-3AD203B41FA5}">
                      <a16:colId xmlns:a16="http://schemas.microsoft.com/office/drawing/2014/main" val="4105699775"/>
                    </a:ext>
                  </a:extLst>
                </a:gridCol>
                <a:gridCol w="1694288">
                  <a:extLst>
                    <a:ext uri="{9D8B030D-6E8A-4147-A177-3AD203B41FA5}">
                      <a16:colId xmlns:a16="http://schemas.microsoft.com/office/drawing/2014/main" val="1580578748"/>
                    </a:ext>
                  </a:extLst>
                </a:gridCol>
                <a:gridCol w="1450505">
                  <a:extLst>
                    <a:ext uri="{9D8B030D-6E8A-4147-A177-3AD203B41FA5}">
                      <a16:colId xmlns:a16="http://schemas.microsoft.com/office/drawing/2014/main" val="3758738466"/>
                    </a:ext>
                  </a:extLst>
                </a:gridCol>
              </a:tblGrid>
              <a:tr h="1150062">
                <a:tc>
                  <a:txBody>
                    <a:bodyPr/>
                    <a:lstStyle/>
                    <a:p>
                      <a:r>
                        <a:rPr lang="es-ES" dirty="0"/>
                        <a:t>Plantas medicinales</a:t>
                      </a:r>
                    </a:p>
                    <a:p>
                      <a:r>
                        <a:rPr lang="es-ES" dirty="0"/>
                        <a:t>Huertos</a:t>
                      </a:r>
                    </a:p>
                    <a:p>
                      <a:r>
                        <a:rPr lang="es-ES" dirty="0" err="1"/>
                        <a:t>Meliponicultura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Materia</a:t>
                      </a:r>
                      <a:r>
                        <a:rPr lang="es-ES" baseline="0" dirty="0"/>
                        <a:t> prima artesanal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  <a:p>
                      <a:r>
                        <a:rPr lang="es-ES" dirty="0"/>
                        <a:t>SIN ACCESO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MUJERES</a:t>
                      </a:r>
                      <a:endParaRPr lang="es-MX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495596"/>
                  </a:ext>
                </a:extLst>
              </a:tr>
              <a:tr h="111060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Pastos para ganado</a:t>
                      </a:r>
                    </a:p>
                    <a:p>
                      <a:r>
                        <a:rPr lang="es-ES" dirty="0"/>
                        <a:t>Agricultura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Cosecha frutos</a:t>
                      </a:r>
                    </a:p>
                    <a:p>
                      <a:r>
                        <a:rPr lang="es-ES" dirty="0"/>
                        <a:t>Milpa</a:t>
                      </a:r>
                    </a:p>
                    <a:p>
                      <a:r>
                        <a:rPr lang="es-ES" dirty="0"/>
                        <a:t>Producción alimentos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Vivienda</a:t>
                      </a:r>
                    </a:p>
                    <a:p>
                      <a:r>
                        <a:rPr lang="es-ES" dirty="0"/>
                        <a:t>Cacería</a:t>
                      </a:r>
                    </a:p>
                    <a:p>
                      <a:r>
                        <a:rPr lang="es-ES" dirty="0"/>
                        <a:t>Apicultura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Servicios ambientales</a:t>
                      </a:r>
                    </a:p>
                    <a:p>
                      <a:r>
                        <a:rPr lang="es-ES" dirty="0"/>
                        <a:t>UMA extensiva</a:t>
                      </a:r>
                    </a:p>
                    <a:p>
                      <a:r>
                        <a:rPr lang="es-ES" dirty="0"/>
                        <a:t>Conservación</a:t>
                      </a:r>
                    </a:p>
                    <a:p>
                      <a:r>
                        <a:rPr lang="es-ES" dirty="0"/>
                        <a:t>Tala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HOMBRES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977946"/>
                  </a:ext>
                </a:extLst>
              </a:tr>
              <a:tr h="610830">
                <a:tc>
                  <a:txBody>
                    <a:bodyPr/>
                    <a:lstStyle/>
                    <a:p>
                      <a:r>
                        <a:rPr lang="es-ES" dirty="0"/>
                        <a:t>HOMBRES</a:t>
                      </a:r>
                    </a:p>
                    <a:p>
                      <a:r>
                        <a:rPr lang="es-ES" dirty="0"/>
                        <a:t>MUJERES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</a:p>
                    <a:p>
                      <a:r>
                        <a:rPr lang="es-ES" dirty="0"/>
                        <a:t>SIN TIERRA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PROPIEDAD</a:t>
                      </a:r>
                    </a:p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/>
                        <a:t>SUCESIÓN</a:t>
                      </a:r>
                      <a:endParaRPr lang="es-MX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350424"/>
                  </a:ext>
                </a:extLst>
              </a:tr>
            </a:tbl>
          </a:graphicData>
        </a:graphic>
      </p:graphicFrame>
      <p:cxnSp>
        <p:nvCxnSpPr>
          <p:cNvPr id="7" name="Conector recto de flecha 6"/>
          <p:cNvCxnSpPr/>
          <p:nvPr/>
        </p:nvCxnSpPr>
        <p:spPr>
          <a:xfrm>
            <a:off x="2555776" y="6021288"/>
            <a:ext cx="5256584" cy="0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3059832" y="3933056"/>
            <a:ext cx="4248472" cy="0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30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1D96BE-C07B-4C4A-BF0B-AB97DD93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154A0-143A-4855-B4B8-BD6E003AC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4AE8B87-1005-4C6D-BEEB-FA8B47E323E6}"/>
              </a:ext>
            </a:extLst>
          </p:cNvPr>
          <p:cNvGrpSpPr/>
          <p:nvPr/>
        </p:nvGrpSpPr>
        <p:grpSpPr>
          <a:xfrm>
            <a:off x="-5697400" y="-315416"/>
            <a:ext cx="14820800" cy="6165304"/>
            <a:chOff x="1830587" y="0"/>
            <a:chExt cx="10361413" cy="6454605"/>
          </a:xfrm>
        </p:grpSpPr>
        <p:pic>
          <p:nvPicPr>
            <p:cNvPr id="5" name="0 Imagen">
              <a:extLst>
                <a:ext uri="{FF2B5EF4-FFF2-40B4-BE49-F238E27FC236}">
                  <a16:creationId xmlns:a16="http://schemas.microsoft.com/office/drawing/2014/main" id="{3163BDAE-4FFB-44CB-9C1A-738D84AAD4EF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6787" y="0"/>
              <a:ext cx="10245213" cy="6454605"/>
            </a:xfrm>
            <a:prstGeom prst="rect">
              <a:avLst/>
            </a:prstGeom>
          </p:spPr>
        </p:pic>
        <p:pic>
          <p:nvPicPr>
            <p:cNvPr id="6" name="0 Imagen">
              <a:extLst>
                <a:ext uri="{FF2B5EF4-FFF2-40B4-BE49-F238E27FC236}">
                  <a16:creationId xmlns:a16="http://schemas.microsoft.com/office/drawing/2014/main" id="{E94111B0-F2F0-441B-8017-A876C43F3AC6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0587" y="3714658"/>
              <a:ext cx="3201741" cy="2631213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734BDADC-0990-4AF0-B800-38463D0E6636}"/>
              </a:ext>
            </a:extLst>
          </p:cNvPr>
          <p:cNvSpPr txBox="1"/>
          <p:nvPr/>
        </p:nvSpPr>
        <p:spPr>
          <a:xfrm>
            <a:off x="150829" y="23"/>
            <a:ext cx="1292662" cy="5746028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s-MX" sz="3600" dirty="0"/>
              <a:t>Uso diferenciado de los recursos no maderables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5152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18888-0459-014A-BF48-EA8657DC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0100" y="804520"/>
            <a:ext cx="3594734" cy="1049235"/>
          </a:xfrm>
        </p:spPr>
        <p:txBody>
          <a:bodyPr/>
          <a:lstStyle/>
          <a:p>
            <a:r>
              <a:rPr lang="es-MX" dirty="0"/>
              <a:t>Datos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3EF6AC-E4DE-BC4F-9AC7-A9CF3E2D7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101" y="1853755"/>
            <a:ext cx="3594734" cy="3612591"/>
          </a:xfrm>
        </p:spPr>
        <p:txBody>
          <a:bodyPr/>
          <a:lstStyle/>
          <a:p>
            <a:r>
              <a:rPr lang="es-MX" dirty="0"/>
              <a:t>Del 100% de crédito o prestamos, solamente el 9.2% </a:t>
            </a:r>
            <a:r>
              <a:rPr lang="es-MX" sz="2400" dirty="0"/>
              <a:t>corresponde</a:t>
            </a:r>
            <a:r>
              <a:rPr lang="es-MX" dirty="0"/>
              <a:t> a unidades dirigidas por mujeres. 6.7% corresponde a mujeres.</a:t>
            </a:r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pic>
        <p:nvPicPr>
          <p:cNvPr id="1025" name="Picture 1" descr="page13image488">
            <a:extLst>
              <a:ext uri="{FF2B5EF4-FFF2-40B4-BE49-F238E27FC236}">
                <a16:creationId xmlns:a16="http://schemas.microsoft.com/office/drawing/2014/main" id="{66290445-269F-6D4D-898A-9BF4F87E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4254"/>
            <a:ext cx="3515180" cy="47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5213ED1-E04E-0B4F-80E3-4BF2AE97BF16}"/>
              </a:ext>
            </a:extLst>
          </p:cNvPr>
          <p:cNvSpPr txBox="1"/>
          <p:nvPr/>
        </p:nvSpPr>
        <p:spPr>
          <a:xfrm>
            <a:off x="1208721" y="6309320"/>
            <a:ext cx="271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Fuente:CONAFOR</a:t>
            </a:r>
          </a:p>
        </p:txBody>
      </p:sp>
    </p:spTree>
    <p:extLst>
      <p:ext uri="{BB962C8B-B14F-4D97-AF65-F5344CB8AC3E}">
        <p14:creationId xmlns:p14="http://schemas.microsoft.com/office/powerpoint/2010/main" val="2660579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57213" y="1989138"/>
            <a:ext cx="4040187" cy="3168650"/>
          </a:xfrm>
          <a:prstGeom prst="rect">
            <a:avLst/>
          </a:prstGeom>
          <a:ln>
            <a:solidFill>
              <a:srgbClr val="007A37"/>
            </a:solidFill>
            <a:miter lim="800000"/>
            <a:headEnd/>
            <a:tailEnd/>
          </a:ln>
        </p:spPr>
        <p:txBody>
          <a:bodyPr vert="horz" lIns="92075" tIns="46038" rIns="92075" bIns="46038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381500" lvl="4">
              <a:lnSpc>
                <a:spcPct val="90000"/>
              </a:lnSpc>
            </a:pPr>
            <a:endParaRPr lang="es-ES_tradnl" altLang="es-MX" b="1" dirty="0"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s-ES_tradnl" altLang="es-MX" dirty="0">
                <a:cs typeface="Arial" panose="020B0604020202020204" pitchFamily="34" charset="0"/>
              </a:rPr>
              <a:t>La </a:t>
            </a:r>
            <a:r>
              <a:rPr lang="es-ES_tradnl" altLang="es-MX" dirty="0">
                <a:solidFill>
                  <a:srgbClr val="FF0000"/>
                </a:solidFill>
                <a:cs typeface="Arial" panose="020B0604020202020204" pitchFamily="34" charset="0"/>
              </a:rPr>
              <a:t>vulnerabilidad</a:t>
            </a:r>
            <a:r>
              <a:rPr lang="es-ES_tradnl" altLang="es-MX" dirty="0">
                <a:cs typeface="Arial" panose="020B0604020202020204" pitchFamily="34" charset="0"/>
              </a:rPr>
              <a:t> depende en gran medida del ACCESO, CONTROL Y USO a los recursos maderables y no maderables</a:t>
            </a:r>
          </a:p>
          <a:p>
            <a:pPr>
              <a:buFontTx/>
              <a:buNone/>
            </a:pPr>
            <a:r>
              <a:rPr lang="es-ES_tradnl" altLang="es-MX" dirty="0">
                <a:cs typeface="Arial" panose="020B0604020202020204" pitchFamily="34" charset="0"/>
              </a:rPr>
              <a:t>Entre más </a:t>
            </a:r>
            <a:r>
              <a:rPr lang="es-ES_tradnl" altLang="es-MX" dirty="0">
                <a:solidFill>
                  <a:srgbClr val="FF0000"/>
                </a:solidFill>
                <a:cs typeface="Arial" panose="020B0604020202020204" pitchFamily="34" charset="0"/>
              </a:rPr>
              <a:t>acceso y control del recurso</a:t>
            </a:r>
            <a:r>
              <a:rPr lang="es-ES_tradnl" altLang="es-MX" dirty="0">
                <a:cs typeface="Arial" panose="020B0604020202020204" pitchFamily="34" charset="0"/>
              </a:rPr>
              <a:t> una persona es menos vulnerable</a:t>
            </a:r>
          </a:p>
          <a:p>
            <a:endParaRPr lang="es-ES_tradnl" altLang="es-MX" dirty="0">
              <a:cs typeface="Arial" panose="020B0604020202020204" pitchFamily="34" charset="0"/>
            </a:endParaRPr>
          </a:p>
          <a:p>
            <a:endParaRPr lang="es-ES_tradnl" altLang="es-MX" dirty="0"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932040" y="1916113"/>
            <a:ext cx="3816673" cy="3785652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MX" sz="2000"/>
              <a:t>Las mujeres, generalmente, tienen acceso más limitado a activos que pueden mejorar su capacidad de adaptación al cambio climático: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MX" sz="200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_tradnl" altLang="es-MX" sz="2000"/>
              <a:t> </a:t>
            </a:r>
            <a:r>
              <a:rPr lang="es-ES_tradnl" altLang="es-MX" sz="2000" b="1"/>
              <a:t>Acceso a la tierra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_tradnl" altLang="es-MX" sz="2000" b="1"/>
              <a:t>Crédito e insumos agrícolas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_tradnl" altLang="es-MX" sz="2000" b="1"/>
              <a:t>Participación en la toma de decisiones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_tradnl" altLang="es-MX" sz="2000" b="1"/>
              <a:t>Tecnología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ES_tradnl" altLang="es-MX" sz="2000" b="1"/>
              <a:t>Capacitación</a:t>
            </a:r>
            <a:endParaRPr lang="es-ES" altLang="es-MX" sz="2000" b="1"/>
          </a:p>
        </p:txBody>
      </p:sp>
    </p:spTree>
    <p:extLst>
      <p:ext uri="{BB962C8B-B14F-4D97-AF65-F5344CB8AC3E}">
        <p14:creationId xmlns:p14="http://schemas.microsoft.com/office/powerpoint/2010/main" val="146374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9 Marcador de contenido"/>
          <p:cNvSpPr txBox="1">
            <a:spLocks/>
          </p:cNvSpPr>
          <p:nvPr/>
        </p:nvSpPr>
        <p:spPr>
          <a:xfrm>
            <a:off x="5737698" y="3268031"/>
            <a:ext cx="2890761" cy="2826544"/>
          </a:xfrm>
          <a:prstGeom prst="irregularSeal1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s-MX" sz="1200" dirty="0">
              <a:solidFill>
                <a:srgbClr val="993366"/>
              </a:solidFill>
            </a:endParaRPr>
          </a:p>
          <a:p>
            <a:pPr>
              <a:defRPr/>
            </a:pPr>
            <a:endParaRPr lang="es-MX" sz="1200" dirty="0">
              <a:solidFill>
                <a:srgbClr val="993366"/>
              </a:solidFill>
            </a:endParaRPr>
          </a:p>
          <a:p>
            <a:pPr>
              <a:defRPr/>
            </a:pPr>
            <a:r>
              <a:rPr lang="es-MX" sz="1200" dirty="0">
                <a:solidFill>
                  <a:schemeClr val="tx1"/>
                </a:solidFill>
              </a:rPr>
              <a:t>Frágil Economía</a:t>
            </a:r>
          </a:p>
          <a:p>
            <a:pPr>
              <a:defRPr/>
            </a:pPr>
            <a:r>
              <a:rPr lang="es-MX" sz="1200" dirty="0">
                <a:solidFill>
                  <a:schemeClr val="tx1"/>
                </a:solidFill>
              </a:rPr>
              <a:t>Precios controlados por industriales Presión por rol de proveedor</a:t>
            </a:r>
            <a:endParaRPr lang="es-MX" sz="1200" dirty="0">
              <a:solidFill>
                <a:srgbClr val="993366"/>
              </a:solidFill>
            </a:endParaRPr>
          </a:p>
          <a:p>
            <a:pPr algn="ctr">
              <a:defRPr/>
            </a:pPr>
            <a:endParaRPr lang="es-MX" sz="1200" dirty="0">
              <a:solidFill>
                <a:srgbClr val="993366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1224116" y="1064419"/>
            <a:ext cx="4701624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altLang="es-MX" sz="2100" dirty="0"/>
              <a:t>CONDICIONES DE</a:t>
            </a:r>
            <a:br>
              <a:rPr lang="es-MX" altLang="es-MX" sz="2100" dirty="0"/>
            </a:br>
            <a:r>
              <a:rPr lang="es-MX" altLang="es-MX" sz="2100" dirty="0"/>
              <a:t> VULNERABILIDAD DE GÉNERO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224116" y="2742485"/>
            <a:ext cx="1258478" cy="2893219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HUMEDALES</a:t>
            </a:r>
          </a:p>
        </p:txBody>
      </p:sp>
      <p:sp>
        <p:nvSpPr>
          <p:cNvPr id="7" name="6 Explosión 1"/>
          <p:cNvSpPr/>
          <p:nvPr/>
        </p:nvSpPr>
        <p:spPr>
          <a:xfrm>
            <a:off x="6000750" y="321469"/>
            <a:ext cx="2518172" cy="3750469"/>
          </a:xfrm>
          <a:prstGeom prst="irregularSeal1">
            <a:avLst/>
          </a:prstGeom>
          <a:solidFill>
            <a:srgbClr val="FFE2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s-MX" sz="1200" dirty="0">
              <a:solidFill>
                <a:srgbClr val="993366"/>
              </a:solidFill>
            </a:endParaRPr>
          </a:p>
          <a:p>
            <a:pPr algn="ctr"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Ahogarse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Triples jornadas de trabajo 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Horarios de trabajo nocturno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Sin equipo para captura.</a:t>
            </a:r>
          </a:p>
          <a:p>
            <a:pPr eaLnBrk="1" hangingPunct="1">
              <a:defRPr/>
            </a:pPr>
            <a:endParaRPr lang="es-MX" sz="1350" dirty="0">
              <a:solidFill>
                <a:srgbClr val="993366"/>
              </a:solidFill>
            </a:endParaRPr>
          </a:p>
          <a:p>
            <a:pPr algn="ctr" eaLnBrk="1" hangingPunct="1">
              <a:defRPr/>
            </a:pPr>
            <a:endParaRPr lang="es-MX" sz="1350" dirty="0">
              <a:solidFill>
                <a:srgbClr val="993366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758812" y="2735691"/>
            <a:ext cx="1311743" cy="2893219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Perdida de vegetación acuática.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Deforestación de manglares (perdida de hábitat de peces)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Salinización de aguas lagunares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en humedales</a:t>
            </a:r>
          </a:p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Contaminación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438702" y="2735691"/>
            <a:ext cx="1298996" cy="2893219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MUJERES</a:t>
            </a:r>
          </a:p>
          <a:p>
            <a:pPr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Captura de </a:t>
            </a:r>
            <a:r>
              <a:rPr lang="es-MX" sz="1350" dirty="0" err="1">
                <a:solidFill>
                  <a:schemeClr val="tx1"/>
                </a:solidFill>
              </a:rPr>
              <a:t>Maxquil</a:t>
            </a:r>
            <a:endParaRPr lang="es-MX" sz="135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MX" sz="135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MX" sz="135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MX" sz="135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MX" sz="1350" dirty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HOMBRES</a:t>
            </a:r>
          </a:p>
          <a:p>
            <a:pPr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Ecoturismo</a:t>
            </a:r>
          </a:p>
          <a:p>
            <a:pPr eaLnBrk="1" hangingPunct="1">
              <a:defRPr/>
            </a:pPr>
            <a:r>
              <a:rPr lang="es-MX" sz="1350" dirty="0">
                <a:solidFill>
                  <a:schemeClr val="tx1"/>
                </a:solidFill>
              </a:rPr>
              <a:t>Pesca</a:t>
            </a:r>
          </a:p>
        </p:txBody>
      </p:sp>
      <p:sp>
        <p:nvSpPr>
          <p:cNvPr id="10" name="10 Rectángulo"/>
          <p:cNvSpPr/>
          <p:nvPr/>
        </p:nvSpPr>
        <p:spPr>
          <a:xfrm>
            <a:off x="2762154" y="1814512"/>
            <a:ext cx="1349264" cy="642938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Vulnerabilidad del Ecosistema</a:t>
            </a:r>
          </a:p>
        </p:txBody>
      </p:sp>
      <p:sp>
        <p:nvSpPr>
          <p:cNvPr id="11" name="12 Rectángulo"/>
          <p:cNvSpPr/>
          <p:nvPr/>
        </p:nvSpPr>
        <p:spPr>
          <a:xfrm>
            <a:off x="4408999" y="1787128"/>
            <a:ext cx="1328699" cy="689372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s-MX" sz="1200" dirty="0">
                <a:solidFill>
                  <a:schemeClr val="tx1"/>
                </a:solidFill>
              </a:rPr>
              <a:t>Vulnerabilidad social y de género</a:t>
            </a:r>
          </a:p>
        </p:txBody>
      </p:sp>
    </p:spTree>
    <p:extLst>
      <p:ext uri="{BB962C8B-B14F-4D97-AF65-F5344CB8AC3E}">
        <p14:creationId xmlns:p14="http://schemas.microsoft.com/office/powerpoint/2010/main" val="158174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743571271"/>
              </p:ext>
            </p:extLst>
          </p:nvPr>
        </p:nvGraphicFramePr>
        <p:xfrm>
          <a:off x="90055" y="116632"/>
          <a:ext cx="5335845" cy="318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1 Gráfico"/>
          <p:cNvGraphicFramePr/>
          <p:nvPr>
            <p:extLst>
              <p:ext uri="{D42A27DB-BD31-4B8C-83A1-F6EECF244321}">
                <p14:modId xmlns:p14="http://schemas.microsoft.com/office/powerpoint/2010/main" val="1959358237"/>
              </p:ext>
            </p:extLst>
          </p:nvPr>
        </p:nvGraphicFramePr>
        <p:xfrm>
          <a:off x="2793859" y="2402752"/>
          <a:ext cx="6350141" cy="3597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1"/>
          <p:cNvSpPr txBox="1">
            <a:spLocks noChangeArrowheads="1"/>
          </p:cNvSpPr>
          <p:nvPr/>
        </p:nvSpPr>
        <p:spPr bwMode="auto">
          <a:xfrm>
            <a:off x="6629400" y="910689"/>
            <a:ext cx="242454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MX" altLang="es-MX" sz="1350" dirty="0"/>
              <a:t>CONDICIONES DE VULNERABILIDAD</a:t>
            </a:r>
          </a:p>
        </p:txBody>
      </p:sp>
      <p:pic>
        <p:nvPicPr>
          <p:cNvPr id="8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35" y="1527642"/>
            <a:ext cx="971550" cy="875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19" y="4907618"/>
            <a:ext cx="865584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6477210" y="1395438"/>
            <a:ext cx="734081" cy="1103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ángulo 10"/>
          <p:cNvSpPr/>
          <p:nvPr/>
        </p:nvSpPr>
        <p:spPr>
          <a:xfrm>
            <a:off x="2059778" y="4730920"/>
            <a:ext cx="734081" cy="11035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7009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indent="-274320" algn="ctr">
              <a:spcBef>
                <a:spcPct val="20000"/>
              </a:spcBef>
              <a:defRPr/>
            </a:pPr>
            <a:r>
              <a:rPr lang="es-MX" sz="2000" dirty="0"/>
              <a:t>Las mujeres </a:t>
            </a:r>
            <a:r>
              <a:rPr lang="es-MX" sz="2000" u="sng" dirty="0"/>
              <a:t>no son vulnerables por naturaleza</a:t>
            </a:r>
            <a:r>
              <a:rPr lang="es-MX" sz="2000" dirty="0"/>
              <a:t>, muchas viven en  condiciones de mayor vulnerabilidad.</a:t>
            </a:r>
            <a:br>
              <a:rPr lang="es-MX" sz="2000" dirty="0"/>
            </a:br>
            <a:br>
              <a:rPr lang="es-MX" sz="2000" dirty="0"/>
            </a:br>
            <a:endParaRPr lang="es-MX" sz="20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428750" y="2857500"/>
            <a:ext cx="7429500" cy="1928813"/>
          </a:xfrm>
          <a:prstGeom prst="rect">
            <a:avLst/>
          </a:prstGeom>
        </p:spPr>
        <p:txBody>
          <a:bodyPr/>
          <a:lstStyle/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MX" sz="2400" dirty="0">
              <a:latin typeface="+mn-lt"/>
            </a:endParaRPr>
          </a:p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endParaRPr lang="es-MX" sz="2400" dirty="0">
              <a:latin typeface="+mn-lt"/>
            </a:endParaRPr>
          </a:p>
          <a:p>
            <a:pPr marL="274320" indent="-27432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defRPr/>
            </a:pPr>
            <a:r>
              <a:rPr lang="es-MX" sz="2400" dirty="0">
                <a:latin typeface="+mn-lt"/>
              </a:rPr>
              <a:t>   </a:t>
            </a:r>
          </a:p>
        </p:txBody>
      </p:sp>
      <p:pic>
        <p:nvPicPr>
          <p:cNvPr id="5" name="Picture 2" descr="C:\Users\elisabeth.kring\Documents\PNUD\257_5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1755" y="2132856"/>
            <a:ext cx="3894461" cy="292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11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CE5629-EB43-4E22-9A61-A163366A0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C5A13A4-D75B-4F93-B873-8B38C6A53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196E00B-275A-4698-9FBD-740A3EC78001}"/>
              </a:ext>
            </a:extLst>
          </p:cNvPr>
          <p:cNvSpPr/>
          <p:nvPr/>
        </p:nvSpPr>
        <p:spPr>
          <a:xfrm>
            <a:off x="683568" y="1853755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sz="3200" i="1" dirty="0"/>
              <a:t>Lo que afecta a un paradigma, es decir, la clave de todo un sistema de pensamiento, afecta a la vez LO QUE SOMOS, COMO LO HACEMOS, PARA QUE Y  PARA QUIEN LO HACEMOS en ese sentido la ética ambiental, es también la ética política, y a su vez la consecuencia en nuestras prácticas en </a:t>
            </a:r>
            <a:r>
              <a:rPr lang="es-MX" sz="3200" i="1" dirty="0" err="1"/>
              <a:t>lasociedad</a:t>
            </a:r>
            <a:r>
              <a:rPr lang="es-MX" sz="3200" i="1" dirty="0"/>
              <a:t>, y a la política.</a:t>
            </a:r>
          </a:p>
          <a:p>
            <a:pPr algn="ctr">
              <a:defRPr/>
            </a:pPr>
            <a:r>
              <a:rPr lang="es-MX" sz="3200" i="1" dirty="0"/>
              <a:t>En ese sentido, nada es neutral.</a:t>
            </a:r>
          </a:p>
        </p:txBody>
      </p:sp>
    </p:spTree>
    <p:extLst>
      <p:ext uri="{BB962C8B-B14F-4D97-AF65-F5344CB8AC3E}">
        <p14:creationId xmlns:p14="http://schemas.microsoft.com/office/powerpoint/2010/main" val="2263379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5BA11-F85C-4C9E-9785-FCA49643B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EADCA6-F528-41E4-8CD5-18F62B28B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200" dirty="0"/>
              <a:t>GRACIAS!</a:t>
            </a:r>
          </a:p>
          <a:p>
            <a:pPr marL="0" indent="0" algn="ctr">
              <a:buNone/>
            </a:pPr>
            <a:r>
              <a:rPr lang="es-MX" sz="3200" dirty="0"/>
              <a:t>teresa.munguia@correo.uady.mx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619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2015733"/>
            <a:ext cx="7704855" cy="3450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b="1" dirty="0"/>
              <a:t>La devastación de los ecosistemas a nivel global, se relacionan con el avance  tecnológico vinculado al desarrollo económico y la productividad, pero también con distintos problemas estrechamente relacionados con el despojo y la exclusión social que configuran luchas de poder.</a:t>
            </a:r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20B0354-C84D-A54E-B835-CD020E227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33" y="4370797"/>
            <a:ext cx="2843774" cy="20192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A13D24-1055-494C-B672-13D435ECB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875" y="4370797"/>
            <a:ext cx="3004125" cy="204910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01E815-9E7B-3547-816C-31FA29BA8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869" y="4370797"/>
            <a:ext cx="3648252" cy="204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6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2400" dirty="0"/>
              <a:t>Antes  de  aclarar este problema social,  hay que recordar algunos elementos ecológicos para un mejor fundamento del problema.</a:t>
            </a:r>
          </a:p>
          <a:p>
            <a:r>
              <a:rPr lang="es-MX" sz="2400" dirty="0"/>
              <a:t>Primero habría que entender que es “un ecosistema y segundo cómo puede conservarse y protegerse para el uso de hombres y mujeres” en general. </a:t>
            </a:r>
            <a:br>
              <a:rPr lang="es-MX" sz="2400" dirty="0"/>
            </a:b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70551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 grandes rasgos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853755"/>
            <a:ext cx="8064896" cy="3450613"/>
          </a:xfrm>
        </p:spPr>
        <p:txBody>
          <a:bodyPr/>
          <a:lstStyle/>
          <a:p>
            <a:pPr marL="0" indent="0">
              <a:buNone/>
            </a:pPr>
            <a:r>
              <a:rPr lang="es-MX" sz="2400" dirty="0"/>
              <a:t>“Un ecosistema mantiene una dinámica de entradas y salidas de energía y materia bajo complejos e interrelacionados procesos biogeoquímicos asociados a grandes escalas de tiempo”.</a:t>
            </a:r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796CEE-6D0F-9D49-AE2B-189C5B47C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96952"/>
            <a:ext cx="8802611" cy="364502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A95ECF-827B-8E46-BB2A-177ACD3AF4FC}"/>
              </a:ext>
            </a:extLst>
          </p:cNvPr>
          <p:cNvSpPr txBox="1"/>
          <p:nvPr/>
        </p:nvSpPr>
        <p:spPr>
          <a:xfrm>
            <a:off x="179512" y="6594058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Fuente: https://bibliotecadeinvestigaciones.wordpress.com.</a:t>
            </a:r>
          </a:p>
        </p:txBody>
      </p:sp>
    </p:spTree>
    <p:extLst>
      <p:ext uri="{BB962C8B-B14F-4D97-AF65-F5344CB8AC3E}">
        <p14:creationId xmlns:p14="http://schemas.microsoft.com/office/powerpoint/2010/main" val="406693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esto?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9" y="2015733"/>
            <a:ext cx="6971226" cy="34506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Un </a:t>
            </a:r>
            <a:r>
              <a:rPr lang="es-MX" b="1" dirty="0"/>
              <a:t>ecosistema</a:t>
            </a:r>
            <a:r>
              <a:rPr lang="es-MX" dirty="0"/>
              <a:t>, abarca el conjunto de procesos  ilimitados de intercambios de materia y energía a través de los niveles tróficos, flujos de genes y ciertas formas de comunicación biológica de </a:t>
            </a:r>
            <a:r>
              <a:rPr lang="es-MX" i="1" dirty="0"/>
              <a:t>organismos vivos o elementos bióticos</a:t>
            </a:r>
            <a:r>
              <a:rPr lang="es-MX" dirty="0"/>
              <a:t> de un área determinada (plantas, animales, hongos, bacterias, insectos, etc,) que interactúan entre sí mediante procesos como la depredación, el parasitismo, la competencia y la simbiosis; al mismo tiempo, se encuentran estrechamente enlazados con el </a:t>
            </a:r>
            <a:r>
              <a:rPr lang="es-MX" b="1" dirty="0"/>
              <a:t>biotopo </a:t>
            </a:r>
            <a:r>
              <a:rPr lang="es-MX" dirty="0"/>
              <a:t>(</a:t>
            </a:r>
            <a:r>
              <a:rPr lang="es-MX" sz="1800" dirty="0"/>
              <a:t>clima, humedad, energia solar, viento</a:t>
            </a:r>
            <a:r>
              <a:rPr lang="es-MX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/>
              <a:t>Fuentes: Goldstein PZ (1999)  y </a:t>
            </a:r>
            <a:r>
              <a:rPr lang="es-MX" sz="1400" dirty="0"/>
              <a:t>bibliotecadeinvestigaciones.wordpress.com</a:t>
            </a:r>
          </a:p>
        </p:txBody>
      </p:sp>
    </p:spTree>
    <p:extLst>
      <p:ext uri="{BB962C8B-B14F-4D97-AF65-F5344CB8AC3E}">
        <p14:creationId xmlns:p14="http://schemas.microsoft.com/office/powerpoint/2010/main" val="131314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A19D44D-B9E2-5F48-8F23-40A3361C7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38" y="1988840"/>
            <a:ext cx="7719269" cy="468052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¿Para qué sirve?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3538" y="1988840"/>
            <a:ext cx="7891247" cy="1368151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La complejidad de los procesos e interacciones que establecen plantas, animales y microorganismos suministran los servicios de los cuales depende toda la vida. </a:t>
            </a:r>
          </a:p>
        </p:txBody>
      </p:sp>
    </p:spTree>
    <p:extLst>
      <p:ext uri="{BB962C8B-B14F-4D97-AF65-F5344CB8AC3E}">
        <p14:creationId xmlns:p14="http://schemas.microsoft.com/office/powerpoint/2010/main" val="1949066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Porqué entonces no se le da la importancia que tienen?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2015733"/>
            <a:ext cx="7560839" cy="3450613"/>
          </a:xfrm>
        </p:spPr>
        <p:txBody>
          <a:bodyPr>
            <a:noAutofit/>
          </a:bodyPr>
          <a:lstStyle/>
          <a:p>
            <a:r>
              <a:rPr lang="es-MX" sz="2400" dirty="0"/>
              <a:t>Para algunos </a:t>
            </a:r>
            <a:r>
              <a:rPr lang="es-MX" sz="2400" b="1" dirty="0"/>
              <a:t>ecólogos la excusa principal es su complejidad</a:t>
            </a:r>
            <a:r>
              <a:rPr lang="es-MX" sz="2400" dirty="0"/>
              <a:t> para ser abordada en los principales problemas ambientales. </a:t>
            </a:r>
          </a:p>
          <a:p>
            <a:r>
              <a:rPr lang="es-MX" sz="2400" dirty="0"/>
              <a:t>Para los tomadores de decisión, la causa principal es </a:t>
            </a:r>
            <a:r>
              <a:rPr lang="es-MX" sz="2400" b="1" dirty="0"/>
              <a:t>el desconocimientos de los servicios de los ecosistemas relacionados con el usuario</a:t>
            </a:r>
            <a:r>
              <a:rPr lang="es-MX" sz="2400" dirty="0"/>
              <a:t>. </a:t>
            </a:r>
          </a:p>
          <a:p>
            <a:r>
              <a:rPr lang="es-MX" sz="1400" dirty="0" err="1"/>
              <a:t>Martinez-Harms</a:t>
            </a:r>
            <a:r>
              <a:rPr lang="es-MX" sz="1400" dirty="0"/>
              <a:t>, M. J., Bryan, B. A., Balvanera, P., </a:t>
            </a:r>
            <a:r>
              <a:rPr lang="es-MX" sz="1400" dirty="0" err="1"/>
              <a:t>Law</a:t>
            </a:r>
            <a:r>
              <a:rPr lang="es-MX" sz="1400" dirty="0"/>
              <a:t>, E. A., </a:t>
            </a:r>
            <a:r>
              <a:rPr lang="es-MX" sz="1400" dirty="0" err="1"/>
              <a:t>Rhodes</a:t>
            </a:r>
            <a:r>
              <a:rPr lang="es-MX" sz="1400" dirty="0"/>
              <a:t>, J. R., </a:t>
            </a:r>
            <a:r>
              <a:rPr lang="es-MX" sz="1400" dirty="0" err="1"/>
              <a:t>Possingham</a:t>
            </a:r>
            <a:r>
              <a:rPr lang="es-MX" sz="1400" dirty="0"/>
              <a:t>, H. P., &amp; Wilson, K. A. (2015). </a:t>
            </a:r>
            <a:r>
              <a:rPr lang="es-MX" sz="1400" dirty="0" err="1"/>
              <a:t>Making</a:t>
            </a:r>
            <a:r>
              <a:rPr lang="es-MX" sz="1400" dirty="0"/>
              <a:t> </a:t>
            </a:r>
            <a:r>
              <a:rPr lang="es-MX" sz="1400" dirty="0" err="1"/>
              <a:t>decisions</a:t>
            </a:r>
            <a:r>
              <a:rPr lang="es-MX" sz="1400" dirty="0"/>
              <a:t> for </a:t>
            </a:r>
            <a:r>
              <a:rPr lang="es-MX" sz="1400" dirty="0" err="1"/>
              <a:t>managing</a:t>
            </a:r>
            <a:r>
              <a:rPr lang="es-MX" sz="1400" dirty="0"/>
              <a:t> </a:t>
            </a:r>
            <a:r>
              <a:rPr lang="es-MX" sz="1400" dirty="0" err="1"/>
              <a:t>ecosystem</a:t>
            </a:r>
            <a:r>
              <a:rPr lang="es-MX" sz="1400" dirty="0"/>
              <a:t> </a:t>
            </a:r>
            <a:r>
              <a:rPr lang="es-MX" sz="1400" dirty="0" err="1"/>
              <a:t>services</a:t>
            </a:r>
            <a:r>
              <a:rPr lang="es-MX" sz="1400" dirty="0"/>
              <a:t>. </a:t>
            </a:r>
            <a:r>
              <a:rPr lang="es-MX" sz="1400" dirty="0" err="1"/>
              <a:t>Biological</a:t>
            </a:r>
            <a:r>
              <a:rPr lang="es-MX" sz="1400" dirty="0"/>
              <a:t> </a:t>
            </a:r>
            <a:r>
              <a:rPr lang="es-MX" sz="1400" dirty="0" err="1"/>
              <a:t>Conservation</a:t>
            </a:r>
            <a:r>
              <a:rPr lang="es-MX" sz="1400" dirty="0"/>
              <a:t>, 184, 229-238.</a:t>
            </a:r>
          </a:p>
          <a:p>
            <a:endParaRPr lang="es-MX" sz="2400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58204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01829" y="620688"/>
            <a:ext cx="7115242" cy="34775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400" dirty="0"/>
              <a:t>Se presta poca o ninguna atención empírica a cómo se manejan los servicios de los ecosistemas.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88840"/>
            <a:ext cx="8215860" cy="4796385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3207322" y="3810968"/>
            <a:ext cx="230425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MANEJO DE ECOSISTEMAS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2080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071" y="700530"/>
            <a:ext cx="6089239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400" dirty="0"/>
              <a:t>¿Qué esta detrás del problema ambiental?</a:t>
            </a:r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-18458"/>
            <a:ext cx="3059832" cy="237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74466954"/>
              </p:ext>
            </p:extLst>
          </p:nvPr>
        </p:nvGraphicFramePr>
        <p:xfrm>
          <a:off x="984684" y="1720892"/>
          <a:ext cx="730830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174892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seño personaliz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ersonaliz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iseño personaliz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ersonalizado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{DDDD1946-97EB-3D4D-BE2B-363A209ADE05}tf10001119</Template>
  <TotalTime>2060</TotalTime>
  <Words>675</Words>
  <Application>Microsoft Office PowerPoint</Application>
  <PresentationFormat>Presentación en pantalla (4:3)</PresentationFormat>
  <Paragraphs>129</Paragraphs>
  <Slides>19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MS PGothic</vt:lpstr>
      <vt:lpstr>Arial</vt:lpstr>
      <vt:lpstr>Calibri</vt:lpstr>
      <vt:lpstr>Gill Sans MT</vt:lpstr>
      <vt:lpstr>Wingdings</vt:lpstr>
      <vt:lpstr>Galería</vt:lpstr>
      <vt:lpstr>RECURSOS MADERABLES Y NO MADERABLES: UN ENFOQUE DE GÉNERO  </vt:lpstr>
      <vt:lpstr>Presentación de PowerPoint</vt:lpstr>
      <vt:lpstr> </vt:lpstr>
      <vt:lpstr>A grandes rasgos </vt:lpstr>
      <vt:lpstr>¿Qué es esto?</vt:lpstr>
      <vt:lpstr>¿Para qué sirve?</vt:lpstr>
      <vt:lpstr>Porqué entonces no se le da la importancia que tienen?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Datos </vt:lpstr>
      <vt:lpstr>Presentación de PowerPoint</vt:lpstr>
      <vt:lpstr>Presentación de PowerPoint</vt:lpstr>
      <vt:lpstr>Presentación de PowerPoint</vt:lpstr>
      <vt:lpstr>Las mujeres no son vulnerables por naturaleza, muchas viven en  condiciones de mayor vulnerabilidad.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Presonal</dc:creator>
  <cp:lastModifiedBy>Eleonora ARANDA CARDOSO</cp:lastModifiedBy>
  <cp:revision>97</cp:revision>
  <dcterms:created xsi:type="dcterms:W3CDTF">2018-10-02T13:12:14Z</dcterms:created>
  <dcterms:modified xsi:type="dcterms:W3CDTF">2018-10-17T15:06:29Z</dcterms:modified>
</cp:coreProperties>
</file>