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7" r:id="rId5"/>
    <p:sldId id="267" r:id="rId6"/>
    <p:sldId id="276" r:id="rId7"/>
    <p:sldId id="277" r:id="rId8"/>
    <p:sldId id="269" r:id="rId9"/>
    <p:sldId id="259" r:id="rId10"/>
    <p:sldId id="260" r:id="rId11"/>
    <p:sldId id="262" r:id="rId12"/>
    <p:sldId id="263" r:id="rId13"/>
    <p:sldId id="271" r:id="rId14"/>
    <p:sldId id="261" r:id="rId15"/>
    <p:sldId id="264" r:id="rId16"/>
    <p:sldId id="265" r:id="rId17"/>
    <p:sldId id="266" r:id="rId18"/>
    <p:sldId id="279" r:id="rId19"/>
    <p:sldId id="272" r:id="rId20"/>
    <p:sldId id="270" r:id="rId21"/>
    <p:sldId id="273" r:id="rId22"/>
    <p:sldId id="278" r:id="rId23"/>
    <p:sldId id="280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4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50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07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7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36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3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75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86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27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1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816E-BC0A-4B60-8614-B026739269C2}" type="datetimeFigureOut">
              <a:rPr lang="es-MX" smtClean="0"/>
              <a:t>13/10/2018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B0C6-9D68-42A3-9BA1-17A11DEB05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6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88B01-BFFD-4AA6-A1E1-0AC17C002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277" y="2235200"/>
            <a:ext cx="7772400" cy="2387600"/>
          </a:xfrm>
        </p:spPr>
        <p:txBody>
          <a:bodyPr/>
          <a:lstStyle/>
          <a:p>
            <a:br>
              <a:rPr lang="es-MX" dirty="0"/>
            </a:br>
            <a:r>
              <a:rPr lang="es-MX" dirty="0"/>
              <a:t>La política forestal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004C63-D50B-46AD-92F5-006C9DCE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265" y="5025257"/>
            <a:ext cx="6858000" cy="1655762"/>
          </a:xfrm>
        </p:spPr>
        <p:txBody>
          <a:bodyPr/>
          <a:lstStyle/>
          <a:p>
            <a:r>
              <a:rPr lang="es-MX" dirty="0"/>
              <a:t>Resultados y retos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FD1DAA-8A0A-47AC-B9B7-7AC4402C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84" y="597688"/>
            <a:ext cx="5031432" cy="15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CB4F6B-F3AD-43BB-AB94-DC10896B63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3786" y="432695"/>
            <a:ext cx="8067369" cy="61355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1DDECD6-FD8C-4F65-BD2B-65DBF74F11CA}"/>
              </a:ext>
            </a:extLst>
          </p:cNvPr>
          <p:cNvSpPr/>
          <p:nvPr/>
        </p:nvSpPr>
        <p:spPr>
          <a:xfrm>
            <a:off x="912556" y="6120841"/>
            <a:ext cx="6297562" cy="26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Fuente: CCMSS 2018 (Deschamps y Madrid)</a:t>
            </a:r>
          </a:p>
        </p:txBody>
      </p:sp>
    </p:spTree>
    <p:extLst>
      <p:ext uri="{BB962C8B-B14F-4D97-AF65-F5344CB8AC3E}">
        <p14:creationId xmlns:p14="http://schemas.microsoft.com/office/powerpoint/2010/main" val="6813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4F007D-79AC-435C-9FFE-DDDF7E32B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457" y="813335"/>
            <a:ext cx="7745085" cy="523133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ABF8587-024A-48D4-853C-AB1CF2BB38B4}"/>
              </a:ext>
            </a:extLst>
          </p:cNvPr>
          <p:cNvSpPr/>
          <p:nvPr/>
        </p:nvSpPr>
        <p:spPr>
          <a:xfrm>
            <a:off x="883059" y="5779194"/>
            <a:ext cx="6297562" cy="26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Fuente: CCMSS 2018 (Deschamps y Madrid)</a:t>
            </a:r>
          </a:p>
        </p:txBody>
      </p:sp>
    </p:spTree>
    <p:extLst>
      <p:ext uri="{BB962C8B-B14F-4D97-AF65-F5344CB8AC3E}">
        <p14:creationId xmlns:p14="http://schemas.microsoft.com/office/powerpoint/2010/main" val="145371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B50411F-BC33-4DFC-932A-117243F8B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45" y="553066"/>
            <a:ext cx="8152116" cy="56309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8F1FD0-BDF1-4F1E-A0AA-ED858B9D783F}"/>
              </a:ext>
            </a:extLst>
          </p:cNvPr>
          <p:cNvSpPr/>
          <p:nvPr/>
        </p:nvSpPr>
        <p:spPr>
          <a:xfrm>
            <a:off x="1178027" y="6372801"/>
            <a:ext cx="6297562" cy="26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Fuente: CCMSS 2018 (Deschamps y Madrid)</a:t>
            </a:r>
          </a:p>
        </p:txBody>
      </p:sp>
    </p:spTree>
    <p:extLst>
      <p:ext uri="{BB962C8B-B14F-4D97-AF65-F5344CB8AC3E}">
        <p14:creationId xmlns:p14="http://schemas.microsoft.com/office/powerpoint/2010/main" val="154551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64C45B5-66B3-46B6-82B7-79B07305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6B62CF-A23C-43FC-BC9F-5EF4B6394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21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701CB-878B-455D-A305-0066566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CB6E718-2C33-4A66-9B75-89335A53A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46" y="1690689"/>
            <a:ext cx="8013904" cy="456683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0664FD-CFAA-4B7E-957E-F8EC9C268DB0}"/>
              </a:ext>
            </a:extLst>
          </p:cNvPr>
          <p:cNvSpPr/>
          <p:nvPr/>
        </p:nvSpPr>
        <p:spPr>
          <a:xfrm>
            <a:off x="3429000" y="3104742"/>
            <a:ext cx="1017638" cy="32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millones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7C5CF7-58D5-4110-B932-6BCEC0C4B706}"/>
              </a:ext>
            </a:extLst>
          </p:cNvPr>
          <p:cNvSpPr/>
          <p:nvPr/>
        </p:nvSpPr>
        <p:spPr>
          <a:xfrm>
            <a:off x="5972175" y="3104742"/>
            <a:ext cx="1017638" cy="32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millones</a:t>
            </a:r>
          </a:p>
        </p:txBody>
      </p:sp>
    </p:spTree>
    <p:extLst>
      <p:ext uri="{BB962C8B-B14F-4D97-AF65-F5344CB8AC3E}">
        <p14:creationId xmlns:p14="http://schemas.microsoft.com/office/powerpoint/2010/main" val="327295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83A149-94E8-4AB5-A4AE-CE4853622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6" t="11719" r="5565" b="12438"/>
          <a:stretch/>
        </p:blipFill>
        <p:spPr>
          <a:xfrm>
            <a:off x="427702" y="1460090"/>
            <a:ext cx="8207479" cy="390094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3350DC9-B870-4DF9-9148-B71BB1E4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Resultados: Deforestación de acuerdo con GFW</a:t>
            </a:r>
          </a:p>
        </p:txBody>
      </p:sp>
    </p:spTree>
    <p:extLst>
      <p:ext uri="{BB962C8B-B14F-4D97-AF65-F5344CB8AC3E}">
        <p14:creationId xmlns:p14="http://schemas.microsoft.com/office/powerpoint/2010/main" val="2905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A54C9B-4CF8-4BFB-BB45-1974F8AA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9" y="326999"/>
            <a:ext cx="8202601" cy="62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B218D9-226D-49F1-BB09-E8651E801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45" y="630187"/>
            <a:ext cx="6118876" cy="55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955E58-1BE9-4157-907F-B2E529A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RESULTADOS: DESARROLLO FORESTAL COMUNITARIO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A40CD2D-3377-4EB4-A953-7F2693BE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99" y="1828800"/>
            <a:ext cx="7531880" cy="34341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B74BAF9-F55E-4DDC-83EF-B5F4F69B02BF}"/>
              </a:ext>
            </a:extLst>
          </p:cNvPr>
          <p:cNvSpPr/>
          <p:nvPr/>
        </p:nvSpPr>
        <p:spPr>
          <a:xfrm>
            <a:off x="1011210" y="5493775"/>
            <a:ext cx="7241458" cy="862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FUENTE: </a:t>
            </a:r>
            <a:r>
              <a:rPr lang="es-MX" dirty="0" err="1"/>
              <a:t>Chapela</a:t>
            </a:r>
            <a:r>
              <a:rPr lang="es-MX" dirty="0"/>
              <a:t>, Gonzalo (editor), 2018. Las empresas sociales forestales en México. Claroscuros y aprendizajes. México, Consejo Civil Mexicano para la Silvicultura Sostenible, AC .</a:t>
            </a:r>
          </a:p>
        </p:txBody>
      </p:sp>
    </p:spTree>
    <p:extLst>
      <p:ext uri="{BB962C8B-B14F-4D97-AF65-F5344CB8AC3E}">
        <p14:creationId xmlns:p14="http://schemas.microsoft.com/office/powerpoint/2010/main" val="74334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C4948-61A6-47A1-B027-EF9AED7B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ALGUNOS RETOS Y APRENDIZAJES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84249-BADD-4429-AFD5-283DB1A7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53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5880B-6C8E-433A-B723-8D564DE7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ADB97-0DA1-4064-BD78-280760A6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Los objetivos de la política forestal en el sexenio (LO QUE SE PROPUSO)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Orientación de la política forestal en el sexenio (LO QUE SE HIZO)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Resultados (LO QUE SE LOGRÓ)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Retos y aprendizajes (LO QUE FALTA Y LO QUE APRENDIMOS)</a:t>
            </a:r>
          </a:p>
        </p:txBody>
      </p:sp>
    </p:spTree>
    <p:extLst>
      <p:ext uri="{BB962C8B-B14F-4D97-AF65-F5344CB8AC3E}">
        <p14:creationId xmlns:p14="http://schemas.microsoft.com/office/powerpoint/2010/main" val="12917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A5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5E4610-199A-4370-9BFC-5792BCA2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MX">
                <a:solidFill>
                  <a:srgbClr val="FFFFFF"/>
                </a:solidFill>
              </a:rPr>
              <a:t>1. Además de repartir apoyos: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C5DDBF-B7EA-48BF-A547-FC770AEB4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CFB930-A386-46D9-BA46-524E0A36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s-MX" sz="1800" dirty="0">
                <a:solidFill>
                  <a:srgbClr val="FFFFFF"/>
                </a:solidFill>
              </a:rPr>
              <a:t>Generar y concertar iniciativas de coordinación con otros actores (SAGARPA, sector privado, estados y municipios, actores internacionales)</a:t>
            </a:r>
          </a:p>
          <a:p>
            <a:r>
              <a:rPr lang="es-MX" sz="1800" dirty="0">
                <a:solidFill>
                  <a:srgbClr val="FFFFFF"/>
                </a:solidFill>
              </a:rPr>
              <a:t>Incidir y coordinarse con otros actores que impactan el desarrollo forestal: normatividad, tramitología, supervisión y vigilancia</a:t>
            </a:r>
          </a:p>
          <a:p>
            <a:r>
              <a:rPr lang="es-MX" sz="1800" dirty="0">
                <a:solidFill>
                  <a:srgbClr val="FFFFFF"/>
                </a:solidFill>
              </a:rPr>
              <a:t>Invertir en infraestructura y servicios que faciliten el desarrollo forestal</a:t>
            </a:r>
          </a:p>
          <a:p>
            <a:endParaRPr lang="es-MX" sz="1700" dirty="0">
              <a:solidFill>
                <a:srgbClr val="FFFFFF"/>
              </a:solidFill>
            </a:endParaRPr>
          </a:p>
          <a:p>
            <a:endParaRPr lang="es-MX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5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03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09F162-B1F5-4835-8F85-5A9B834F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MX" sz="3400">
                <a:solidFill>
                  <a:srgbClr val="FFFFFF"/>
                </a:solidFill>
              </a:rPr>
              <a:t>2.Avanzar hacia esquemas de manejo integrado de paisajes forestales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249A11-0488-4DBB-9DE9-9242AFFCB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3742D-128E-48B0-93F4-03792A0C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s-MX" sz="1800" dirty="0">
                <a:solidFill>
                  <a:srgbClr val="FFFFFF"/>
                </a:solidFill>
              </a:rPr>
              <a:t>Superar el enfoque de polígonos</a:t>
            </a:r>
          </a:p>
          <a:p>
            <a:r>
              <a:rPr lang="es-MX" sz="1800" dirty="0">
                <a:solidFill>
                  <a:srgbClr val="FFFFFF"/>
                </a:solidFill>
              </a:rPr>
              <a:t>Buscar la armonización entre la conservación de la cobertura forestal y el desarrollo productivo próspero</a:t>
            </a:r>
          </a:p>
          <a:p>
            <a:r>
              <a:rPr lang="es-MX" sz="1800" dirty="0">
                <a:solidFill>
                  <a:srgbClr val="FFFFFF"/>
                </a:solidFill>
              </a:rPr>
              <a:t>Fortalecer la gobernanza comunitaria y la gobernanza territorial</a:t>
            </a:r>
          </a:p>
          <a:p>
            <a:r>
              <a:rPr lang="es-MX" sz="1800" dirty="0">
                <a:solidFill>
                  <a:srgbClr val="FFFFFF"/>
                </a:solidFill>
              </a:rPr>
              <a:t>Desarrollar programas especiales regionales</a:t>
            </a:r>
          </a:p>
        </p:txBody>
      </p:sp>
    </p:spTree>
    <p:extLst>
      <p:ext uri="{BB962C8B-B14F-4D97-AF65-F5344CB8AC3E}">
        <p14:creationId xmlns:p14="http://schemas.microsoft.com/office/powerpoint/2010/main" val="15456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6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9508C2-150B-4D97-993C-32B55656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MX" sz="2400">
                <a:solidFill>
                  <a:srgbClr val="FFFFFF"/>
                </a:solidFill>
              </a:rPr>
              <a:t>3. Rediseñar la estrategia de impulso al desarrollo forestal comunitario con énfasis en lo que les está faltando a las EFC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5F3FD0-DB77-4F5F-BBAD-7864AB5C9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223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7A53D-90F1-4851-B95A-698CE7A7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735" y="917725"/>
            <a:ext cx="2742808" cy="4852362"/>
          </a:xfrm>
        </p:spPr>
        <p:txBody>
          <a:bodyPr anchor="ctr">
            <a:no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Gobernanza comunitaria</a:t>
            </a:r>
          </a:p>
          <a:p>
            <a:r>
              <a:rPr lang="es-MX" sz="2400" dirty="0">
                <a:solidFill>
                  <a:srgbClr val="FFFFFF"/>
                </a:solidFill>
              </a:rPr>
              <a:t>Integración en las cadenas de valor: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 Capacidades gerenciales 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Productividad y eficiencia en la industria comunitaria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Diversificación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Integración a mercados</a:t>
            </a:r>
          </a:p>
        </p:txBody>
      </p:sp>
    </p:spTree>
    <p:extLst>
      <p:ext uri="{BB962C8B-B14F-4D97-AF65-F5344CB8AC3E}">
        <p14:creationId xmlns:p14="http://schemas.microsoft.com/office/powerpoint/2010/main" val="63381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061A52-6CB7-4596-8F8A-67E91C8D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MX" sz="3400">
                <a:solidFill>
                  <a:srgbClr val="FFFFFF"/>
                </a:solidFill>
              </a:rPr>
              <a:t>4. Mejorar el modelo de acompañamiento técnico</a:t>
            </a:r>
            <a:br>
              <a:rPr lang="es-MX" sz="3400">
                <a:solidFill>
                  <a:srgbClr val="FFFFFF"/>
                </a:solidFill>
              </a:rPr>
            </a:br>
            <a:endParaRPr lang="es-MX" sz="340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E6883A-95A5-4DBA-8EB6-B18F0FE3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EAFC1-66AD-4817-B41F-D53072FB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8" y="917725"/>
            <a:ext cx="2876351" cy="4852362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Sistemas de contrapesos con otros actores locales</a:t>
            </a:r>
          </a:p>
          <a:p>
            <a:r>
              <a:rPr lang="es-MX" sz="2400" dirty="0">
                <a:solidFill>
                  <a:srgbClr val="FFFFFF"/>
                </a:solidFill>
              </a:rPr>
              <a:t>Fortalecimiento de los ejidos y comunidades frente a los PST</a:t>
            </a:r>
          </a:p>
          <a:p>
            <a:r>
              <a:rPr lang="es-MX" sz="2400" dirty="0">
                <a:solidFill>
                  <a:srgbClr val="FFFFFF"/>
                </a:solidFill>
              </a:rPr>
              <a:t>Probar y fomentar otros modelos de acompañamiento</a:t>
            </a:r>
          </a:p>
        </p:txBody>
      </p:sp>
    </p:spTree>
    <p:extLst>
      <p:ext uri="{BB962C8B-B14F-4D97-AF65-F5344CB8AC3E}">
        <p14:creationId xmlns:p14="http://schemas.microsoft.com/office/powerpoint/2010/main" val="108531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F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4739A1-CAF7-4779-9F01-0A959BA4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MX" sz="3700">
                <a:solidFill>
                  <a:srgbClr val="FFFFFF"/>
                </a:solidFill>
              </a:rPr>
              <a:t>5. Facilitar la diversificación de financiamiento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12C2B6-0221-4199-BB78-2BF8DD46C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r="40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F06014-027A-4BE7-9C74-B139956E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</a:rPr>
              <a:t>Mecanismos locales de PSA con participación de usuarios del agua</a:t>
            </a:r>
          </a:p>
          <a:p>
            <a:r>
              <a:rPr lang="es-MX" sz="2400" dirty="0">
                <a:solidFill>
                  <a:srgbClr val="FFFFFF"/>
                </a:solidFill>
              </a:rPr>
              <a:t>Alianzas con el sector privado</a:t>
            </a:r>
          </a:p>
        </p:txBody>
      </p:sp>
    </p:spTree>
    <p:extLst>
      <p:ext uri="{BB962C8B-B14F-4D97-AF65-F5344CB8AC3E}">
        <p14:creationId xmlns:p14="http://schemas.microsoft.com/office/powerpoint/2010/main" val="17930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4ED5190-33D7-4AD1-A242-A0B8CE252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319"/>
            <a:ext cx="10064569" cy="756217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903738-069D-413C-9EB6-26CA2BAF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05" y="-228600"/>
            <a:ext cx="7886700" cy="170343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/>
              <a:t>1. OBJETIVOS DE LA POLÍTICA FORESTAL</a:t>
            </a:r>
          </a:p>
        </p:txBody>
      </p:sp>
    </p:spTree>
    <p:extLst>
      <p:ext uri="{BB962C8B-B14F-4D97-AF65-F5344CB8AC3E}">
        <p14:creationId xmlns:p14="http://schemas.microsoft.com/office/powerpoint/2010/main" val="205536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EF5E7-F65C-474E-8B99-3BA54A7E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objetivos del Programa Nacional Forestal 2014-2018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8CF6C-4AD1-4031-B051-E6E2F30D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Promover el aprovechamiento sustentable de los recursos forestales del país, reactivar la economía del sector forestal y mejorar la calidad de vida de los habitantes de las zonas forestales; así como, mantener e incrementar la provisión de bienes y servicios ambientales a la sociedad y reducir las emisiones de carbono generadas por la deforestación y degradación forestal.</a:t>
            </a:r>
          </a:p>
        </p:txBody>
      </p:sp>
    </p:spTree>
    <p:extLst>
      <p:ext uri="{BB962C8B-B14F-4D97-AF65-F5344CB8AC3E}">
        <p14:creationId xmlns:p14="http://schemas.microsoft.com/office/powerpoint/2010/main" val="32820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B913E8-933E-4FD9-B624-52C5849B7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10287" r="14275" b="10287"/>
          <a:stretch/>
        </p:blipFill>
        <p:spPr>
          <a:xfrm>
            <a:off x="-53414" y="545691"/>
            <a:ext cx="910108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4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F83F5-6841-4CEF-A453-5A6F6327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INDICADORES Y METAS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7F31E-49E8-450D-9382-F83ABAD5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Incrementar en un 86% la producción forestal maderable</a:t>
            </a:r>
          </a:p>
          <a:p>
            <a:r>
              <a:rPr lang="es-MX" dirty="0"/>
              <a:t>Incrementar la participación del valor de la producción forestal (de 14,416 </a:t>
            </a:r>
            <a:r>
              <a:rPr lang="es-MX" dirty="0" err="1"/>
              <a:t>mdp</a:t>
            </a:r>
            <a:r>
              <a:rPr lang="es-MX" dirty="0"/>
              <a:t> a 26,813)</a:t>
            </a:r>
          </a:p>
          <a:p>
            <a:r>
              <a:rPr lang="es-MX" dirty="0"/>
              <a:t>Incrementar la superficie forestal bajo manejo certificada de 1.288 </a:t>
            </a:r>
            <a:r>
              <a:rPr lang="es-MX" dirty="0" err="1"/>
              <a:t>Mha</a:t>
            </a:r>
            <a:r>
              <a:rPr lang="es-MX" dirty="0"/>
              <a:t> a 2.5 </a:t>
            </a:r>
            <a:r>
              <a:rPr lang="es-MX" dirty="0" err="1"/>
              <a:t>Mha</a:t>
            </a:r>
            <a:endParaRPr lang="es-MX" dirty="0"/>
          </a:p>
          <a:p>
            <a:r>
              <a:rPr lang="es-MX" dirty="0"/>
              <a:t>Incrementar la cobertura de superficie vigente bajo PSA de 2.8 a 3.1 </a:t>
            </a:r>
            <a:r>
              <a:rPr lang="es-MX" dirty="0" err="1"/>
              <a:t>Mha</a:t>
            </a:r>
            <a:endParaRPr lang="es-MX" dirty="0"/>
          </a:p>
          <a:p>
            <a:r>
              <a:rPr lang="es-MX" dirty="0"/>
              <a:t>Reforestación y restauración de un millón de hectáreas</a:t>
            </a:r>
          </a:p>
        </p:txBody>
      </p:sp>
    </p:spTree>
    <p:extLst>
      <p:ext uri="{BB962C8B-B14F-4D97-AF65-F5344CB8AC3E}">
        <p14:creationId xmlns:p14="http://schemas.microsoft.com/office/powerpoint/2010/main" val="304781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F83F5-6841-4CEF-A453-5A6F6327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INDICADORES Y METAS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7F31E-49E8-450D-9382-F83ABAD5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Disminuir la tasa de deforestación neta anual de -0.24 a -0.20</a:t>
            </a:r>
          </a:p>
          <a:p>
            <a:r>
              <a:rPr lang="es-MX" dirty="0"/>
              <a:t>Reducir la superficie promedio anual afectada (por incendios) a 27,921 ha </a:t>
            </a:r>
          </a:p>
          <a:p>
            <a:r>
              <a:rPr lang="es-MX" dirty="0"/>
              <a:t>Incrementar la producción forestal maderable de origen lícito de 72.4 a 100%</a:t>
            </a:r>
          </a:p>
          <a:p>
            <a:r>
              <a:rPr lang="es-MX" dirty="0"/>
              <a:t>Incrementar en 1,037 ejidos y comunidades que pasan a una tipología superior</a:t>
            </a:r>
          </a:p>
          <a:p>
            <a:r>
              <a:rPr lang="es-MX" dirty="0"/>
              <a:t>Evitar la emisión de 8,750,000 toneladas de c02 equivalente, en AATREDD+</a:t>
            </a:r>
          </a:p>
          <a:p>
            <a:r>
              <a:rPr lang="es-MX" dirty="0"/>
              <a:t>Incrementar en un 30% el monto de los créditos destinados al sector forestal, respecto a lo registrado en el año 2012</a:t>
            </a:r>
          </a:p>
        </p:txBody>
      </p:sp>
    </p:spTree>
    <p:extLst>
      <p:ext uri="{BB962C8B-B14F-4D97-AF65-F5344CB8AC3E}">
        <p14:creationId xmlns:p14="http://schemas.microsoft.com/office/powerpoint/2010/main" val="101174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EE5D8E-1FEE-44FC-A980-B79E4E15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9361540" cy="702115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903738-069D-413C-9EB6-26CA2BAF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01" y="5288526"/>
            <a:ext cx="7886700" cy="169391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MX" dirty="0"/>
              <a:t>2. Orientación de la política forestal</a:t>
            </a:r>
          </a:p>
        </p:txBody>
      </p:sp>
    </p:spTree>
    <p:extLst>
      <p:ext uri="{BB962C8B-B14F-4D97-AF65-F5344CB8AC3E}">
        <p14:creationId xmlns:p14="http://schemas.microsoft.com/office/powerpoint/2010/main" val="397571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02ABB-3669-450D-B3F4-677B4237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orientación del gasto del sector forestal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FA80744-C754-4C73-B08A-9BDEAF6CE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74" y="1690689"/>
            <a:ext cx="7479754" cy="48000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C0F382A-3180-4248-AEBA-771618C369A8}"/>
              </a:ext>
            </a:extLst>
          </p:cNvPr>
          <p:cNvSpPr/>
          <p:nvPr/>
        </p:nvSpPr>
        <p:spPr>
          <a:xfrm>
            <a:off x="1524614" y="6490788"/>
            <a:ext cx="6297562" cy="26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Fuente: CCMSS 2018 (Deschamps y Madrid)</a:t>
            </a:r>
          </a:p>
        </p:txBody>
      </p:sp>
    </p:spTree>
    <p:extLst>
      <p:ext uri="{BB962C8B-B14F-4D97-AF65-F5344CB8AC3E}">
        <p14:creationId xmlns:p14="http://schemas.microsoft.com/office/powerpoint/2010/main" val="2312545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6824</TotalTime>
  <Words>582</Words>
  <Application>Microsoft Office PowerPoint</Application>
  <PresentationFormat>Presentación en pantalla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 La política forestal</vt:lpstr>
      <vt:lpstr>ÍNDICE</vt:lpstr>
      <vt:lpstr>1. OBJETIVOS DE LA POLÍTICA FORESTAL</vt:lpstr>
      <vt:lpstr>Los objetivos del Programa Nacional Forestal 2014-2018</vt:lpstr>
      <vt:lpstr>Presentación de PowerPoint</vt:lpstr>
      <vt:lpstr>INDICADORES Y METAS</vt:lpstr>
      <vt:lpstr>INDICADORES Y METAS</vt:lpstr>
      <vt:lpstr>2. Orientación de la política forestal</vt:lpstr>
      <vt:lpstr>La orientación del gasto del sector forestal</vt:lpstr>
      <vt:lpstr>Presentación de PowerPoint</vt:lpstr>
      <vt:lpstr>Presentación de PowerPoint</vt:lpstr>
      <vt:lpstr>Presentación de PowerPoint</vt:lpstr>
      <vt:lpstr>RESULTADOS</vt:lpstr>
      <vt:lpstr>Resultados</vt:lpstr>
      <vt:lpstr>Resultados: Deforestación de acuerdo con GFW</vt:lpstr>
      <vt:lpstr>Presentación de PowerPoint</vt:lpstr>
      <vt:lpstr>Presentación de PowerPoint</vt:lpstr>
      <vt:lpstr>RESULTADOS: DESARROLLO FORESTAL COMUNITARIO</vt:lpstr>
      <vt:lpstr>ALGUNOS RETOS Y APRENDIZAJES</vt:lpstr>
      <vt:lpstr>1. Además de repartir apoyos:</vt:lpstr>
      <vt:lpstr>2.Avanzar hacia esquemas de manejo integrado de paisajes forestales</vt:lpstr>
      <vt:lpstr>3. Rediseñar la estrategia de impulso al desarrollo forestal comunitario con énfasis en lo que les está faltando a las EFC</vt:lpstr>
      <vt:lpstr>4. Mejorar el modelo de acompañamiento técnico </vt:lpstr>
      <vt:lpstr>5. Facilitar la diversificación de financiamiento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política forestal</dc:title>
  <dc:creator>LUCIA MADRID RAMIREZ</dc:creator>
  <cp:lastModifiedBy>LUCIA MADRID RAMIREZ</cp:lastModifiedBy>
  <cp:revision>20</cp:revision>
  <dcterms:created xsi:type="dcterms:W3CDTF">2018-10-12T20:15:34Z</dcterms:created>
  <dcterms:modified xsi:type="dcterms:W3CDTF">2018-10-17T14:14:50Z</dcterms:modified>
</cp:coreProperties>
</file>