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9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3" r:id="rId10"/>
    <p:sldId id="26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69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2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1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2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62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6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5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0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5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7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77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B3501-A641-4099-B953-777B70AA3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Los ODS y </a:t>
            </a:r>
            <a:r>
              <a:rPr lang="es-MX" dirty="0" err="1"/>
              <a:t>NDCs</a:t>
            </a:r>
            <a:r>
              <a:rPr lang="es-MX" dirty="0"/>
              <a:t>: Recomendaciones para una agenda legislativa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20DF16-9843-4D4A-8767-CCBCFE2E7B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Andrés Avila Akerberg</a:t>
            </a:r>
          </a:p>
          <a:p>
            <a:r>
              <a:rPr lang="es-MX" dirty="0"/>
              <a:t>polea</a:t>
            </a:r>
          </a:p>
        </p:txBody>
      </p:sp>
    </p:spTree>
    <p:extLst>
      <p:ext uri="{BB962C8B-B14F-4D97-AF65-F5344CB8AC3E}">
        <p14:creationId xmlns:p14="http://schemas.microsoft.com/office/powerpoint/2010/main" val="195115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C0E7C-A6A0-42AB-B317-C58534A33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Algunas contribuciones para la agenda legislativa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B05B1C-5345-42AA-B4C0-3DDDF5616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79707" cy="4195481"/>
          </a:xfrm>
        </p:spPr>
        <p:txBody>
          <a:bodyPr>
            <a:normAutofit/>
          </a:bodyPr>
          <a:lstStyle/>
          <a:p>
            <a:r>
              <a:rPr lang="es-MX" sz="2400" dirty="0"/>
              <a:t>Promover que en el contexto de la nueva ronda de NDC bajo Acuerdo de París, las acciones de adaptación y mitigación estén alineadas con los ODS, incluyendo el combate a la pobreza.</a:t>
            </a:r>
          </a:p>
          <a:p>
            <a:r>
              <a:rPr lang="es-MX" sz="2400" dirty="0"/>
              <a:t>Promover que el nuevo Plan Nacional de Desarrollo incluya estos temas de manera integrada. Exigir resultados al ejecutivo en implementación.</a:t>
            </a:r>
          </a:p>
          <a:p>
            <a:r>
              <a:rPr lang="es-MX" sz="2400" dirty="0"/>
              <a:t>Nuevas leyes o reformas deberían ser revisadas a la luz de la Agenda 2030</a:t>
            </a:r>
          </a:p>
          <a:p>
            <a:r>
              <a:rPr lang="es-MX" sz="2400" dirty="0"/>
              <a:t>Implementación conjunta tiene sentido financieramente y en la forma de generar/reportar información. </a:t>
            </a:r>
          </a:p>
          <a:p>
            <a:r>
              <a:rPr lang="es-MX" sz="2400" dirty="0"/>
              <a:t>Evitar que suceda lo que ha sucedido con estos temas históricamente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5399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B3501-A641-4099-B953-777B70AA3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140789"/>
          </a:xfrm>
        </p:spPr>
        <p:txBody>
          <a:bodyPr>
            <a:normAutofit/>
          </a:bodyPr>
          <a:lstStyle/>
          <a:p>
            <a:r>
              <a:rPr lang="es-MX" sz="8800" dirty="0"/>
              <a:t>GRACIAS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20DF16-9843-4D4A-8767-CCBCFE2E7B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Andrés Avila Akerberg</a:t>
            </a:r>
          </a:p>
          <a:p>
            <a:r>
              <a:rPr lang="es-MX" cap="none" dirty="0">
                <a:solidFill>
                  <a:schemeClr val="tx1"/>
                </a:solidFill>
              </a:rPr>
              <a:t>andres.a@polea.org.mx</a:t>
            </a:r>
          </a:p>
        </p:txBody>
      </p:sp>
    </p:spTree>
    <p:extLst>
      <p:ext uri="{BB962C8B-B14F-4D97-AF65-F5344CB8AC3E}">
        <p14:creationId xmlns:p14="http://schemas.microsoft.com/office/powerpoint/2010/main" val="105201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C7E66-E19D-4669-A47D-086A8355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14079"/>
            <a:ext cx="10058400" cy="1450757"/>
          </a:xfrm>
        </p:spPr>
        <p:txBody>
          <a:bodyPr/>
          <a:lstStyle/>
          <a:p>
            <a:r>
              <a:rPr lang="es-MX" dirty="0"/>
              <a:t>El camino hacia los ODS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C5DCDC-DD26-4E63-9C7F-D5E816DA2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68" y="1768252"/>
            <a:ext cx="10360324" cy="4140848"/>
          </a:xfrm>
        </p:spPr>
        <p:txBody>
          <a:bodyPr>
            <a:noAutofit/>
          </a:bodyPr>
          <a:lstStyle/>
          <a:p>
            <a:r>
              <a:rPr lang="es-MX" sz="2200" dirty="0"/>
              <a:t>Cumbre de Estocolmo sobre el Medio Ambiente Humano (1972)</a:t>
            </a:r>
          </a:p>
          <a:p>
            <a:pPr lvl="1"/>
            <a:r>
              <a:rPr lang="es-MX" sz="2200" dirty="0"/>
              <a:t>Declaración de Cocoyoc (1974), Informe Dag </a:t>
            </a:r>
            <a:r>
              <a:rPr lang="es-MX" sz="2200" dirty="0" err="1"/>
              <a:t>Hammarskjöld</a:t>
            </a:r>
            <a:r>
              <a:rPr lang="es-MX" sz="2200" dirty="0"/>
              <a:t> (1975)</a:t>
            </a:r>
          </a:p>
          <a:p>
            <a:r>
              <a:rPr lang="es-MX" sz="2200" dirty="0"/>
              <a:t>Ecodesarrollo, </a:t>
            </a:r>
            <a:r>
              <a:rPr lang="es-MX" sz="2200" dirty="0" err="1"/>
              <a:t>ecomarxismo</a:t>
            </a:r>
            <a:r>
              <a:rPr lang="es-MX" sz="2200" dirty="0"/>
              <a:t>, economía ecológica</a:t>
            </a:r>
          </a:p>
          <a:p>
            <a:r>
              <a:rPr lang="es-MX" sz="2200" dirty="0"/>
              <a:t>Creación CMMAD (1983) Informe Brundtland (1987)</a:t>
            </a:r>
          </a:p>
          <a:p>
            <a:r>
              <a:rPr lang="es-MX" sz="2200" dirty="0"/>
              <a:t>Cumbre de Río (1992) – Agenda XXI, Declaración de Río, Comisión de Desarrollo Sustentable</a:t>
            </a:r>
          </a:p>
          <a:p>
            <a:r>
              <a:rPr lang="es-MX" sz="2200" dirty="0"/>
              <a:t>Cumbre de Johannesburgo (2002)- Declaración de Johannesburgo, Plan de Implementación.</a:t>
            </a:r>
          </a:p>
          <a:p>
            <a:r>
              <a:rPr lang="es-MX" sz="2200" dirty="0"/>
              <a:t>Cumbre de Río + 20 – El Futuro que queremos (economía verde, gobernanza ambiental, ODS)</a:t>
            </a:r>
          </a:p>
          <a:p>
            <a:r>
              <a:rPr lang="es-MX" sz="2200" dirty="0"/>
              <a:t>2015 – Agenda 2030 Objetivos de Desarrollo Sustentable</a:t>
            </a:r>
          </a:p>
        </p:txBody>
      </p:sp>
    </p:spTree>
    <p:extLst>
      <p:ext uri="{BB962C8B-B14F-4D97-AF65-F5344CB8AC3E}">
        <p14:creationId xmlns:p14="http://schemas.microsoft.com/office/powerpoint/2010/main" val="116655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77EFF-4228-476C-AA20-79193CA22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camino hacia los </a:t>
            </a:r>
            <a:r>
              <a:rPr lang="es-MX" dirty="0" err="1"/>
              <a:t>NDCs</a:t>
            </a:r>
            <a:r>
              <a:rPr lang="es-MX" dirty="0"/>
              <a:t>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7377E0-FF10-4762-A96A-EF64BE3B7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/>
              <a:t>1977 – Programa Mundial del Clima (ONU)</a:t>
            </a:r>
          </a:p>
          <a:p>
            <a:r>
              <a:rPr lang="es-MX" sz="2400" dirty="0"/>
              <a:t>1988 – Creación del Panel Intergubernamental de CC</a:t>
            </a:r>
          </a:p>
          <a:p>
            <a:r>
              <a:rPr lang="es-MX" sz="2400" dirty="0"/>
              <a:t>1992 – Convención Marco de Naciones Unidas sobre CC </a:t>
            </a:r>
          </a:p>
          <a:p>
            <a:r>
              <a:rPr lang="es-MX" sz="2400" dirty="0"/>
              <a:t>1997 – Protocolo de Kioto</a:t>
            </a:r>
          </a:p>
          <a:p>
            <a:r>
              <a:rPr lang="es-MX" sz="2400" dirty="0"/>
              <a:t>2009 – COP 15 Copenhague</a:t>
            </a:r>
          </a:p>
          <a:p>
            <a:r>
              <a:rPr lang="es-MX" sz="2400" dirty="0"/>
              <a:t>2011 – COP 17 Plataforma de Durban</a:t>
            </a:r>
          </a:p>
          <a:p>
            <a:r>
              <a:rPr lang="es-MX" sz="2400" dirty="0"/>
              <a:t>2015 – COP 21 Acuerdo de París. Agenda 2030</a:t>
            </a:r>
          </a:p>
        </p:txBody>
      </p:sp>
    </p:spTree>
    <p:extLst>
      <p:ext uri="{BB962C8B-B14F-4D97-AF65-F5344CB8AC3E}">
        <p14:creationId xmlns:p14="http://schemas.microsoft.com/office/powerpoint/2010/main" val="299347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0C056-126B-4641-BAF9-30C432E91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8648"/>
            <a:ext cx="9404723" cy="1400530"/>
          </a:xfrm>
        </p:spPr>
        <p:txBody>
          <a:bodyPr/>
          <a:lstStyle/>
          <a:p>
            <a:r>
              <a:rPr lang="es-MX" dirty="0"/>
              <a:t>Los Objetivos de Desarrollo Sostenible  17 objetivos, 169 metas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472E6C-A969-4AD9-B81D-C40666D45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25" y="1415063"/>
            <a:ext cx="9998015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78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9C892C-53D0-4E49-8BB7-9850DC55E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938" y="2052918"/>
            <a:ext cx="10777269" cy="4195481"/>
          </a:xfrm>
        </p:spPr>
        <p:txBody>
          <a:bodyPr>
            <a:normAutofit fontScale="92500" lnSpcReduction="10000"/>
          </a:bodyPr>
          <a:lstStyle/>
          <a:p>
            <a:r>
              <a:rPr lang="es-MX" altLang="es-MX" dirty="0"/>
              <a:t>Unos 783 millones de personas vive por debajo del umbral de pobreza internacional, con 1,90 dólares diarios. </a:t>
            </a:r>
          </a:p>
          <a:p>
            <a:r>
              <a:rPr lang="es-MX" dirty="0"/>
              <a:t>En México, 53 millones de personas vive en pobreza, de las cuales 9.3 millones vive en pobreza extrema (gob.mx)</a:t>
            </a:r>
          </a:p>
          <a:p>
            <a:pPr marL="0" indent="0">
              <a:buNone/>
            </a:pPr>
            <a:r>
              <a:rPr lang="es-MX" dirty="0"/>
              <a:t>Metas:</a:t>
            </a:r>
          </a:p>
          <a:p>
            <a:pPr marL="0" indent="0">
              <a:buNone/>
            </a:pPr>
            <a:r>
              <a:rPr lang="es-MX" dirty="0"/>
              <a:t>1.1  Para 2030, erradicar la pobreza extrema para todas las personas en el mundo, actualmente medida por un ingreso por persona inferior a 1,25 dólares al día</a:t>
            </a:r>
          </a:p>
          <a:p>
            <a:pPr marL="0" indent="0">
              <a:buNone/>
            </a:pPr>
            <a:r>
              <a:rPr lang="es-MX" dirty="0"/>
              <a:t>1.5   Para 2030, fomentar la resiliencia de los pobres y las personas que se encuentran en situaciones vulnerables y reducir su exposición y vulnerabilidad a los fenómenos extremos relacionados con el clima (…)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i="1" dirty="0"/>
              <a:t>La erradicación de la pobreza no sólo debe ser una política social sino también una política ambiental. </a:t>
            </a:r>
          </a:p>
          <a:p>
            <a:pPr marL="0" indent="0">
              <a:buNone/>
            </a:pPr>
            <a:r>
              <a:rPr lang="es-MX" i="1" dirty="0"/>
              <a:t>Al hacerse política ambiental también debe hacerse política social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0EF23E5-D40B-41ED-A5FE-F8519B4B6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39" y="120770"/>
            <a:ext cx="9655913" cy="161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5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825E4-6586-472D-A28A-8718114CC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826" y="375084"/>
            <a:ext cx="9911751" cy="1400530"/>
          </a:xfrm>
        </p:spPr>
        <p:txBody>
          <a:bodyPr/>
          <a:lstStyle/>
          <a:p>
            <a:r>
              <a:rPr lang="es-MX" sz="3600" dirty="0"/>
              <a:t>El Acuerdo de París y las Contribuciones Nacionales Determinadas (NDC)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FFD793-62B7-4E19-B9B7-32EA559DB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102" y="2052918"/>
            <a:ext cx="9558068" cy="4195481"/>
          </a:xfrm>
        </p:spPr>
        <p:txBody>
          <a:bodyPr>
            <a:normAutofit/>
          </a:bodyPr>
          <a:lstStyle/>
          <a:p>
            <a:r>
              <a:rPr lang="es-MX" sz="2200" dirty="0"/>
              <a:t>Limitar a menos de 2°C el incremento de la temperatura promedio a nivel mundial para finales de siglo, con miras a lograr que no rebase 1.5°C</a:t>
            </a:r>
          </a:p>
          <a:p>
            <a:r>
              <a:rPr lang="es-MX" sz="2200" dirty="0"/>
              <a:t>Con el Acuerdo de París, evolucionó el principio de responsabilidades comunes pero diferenciadas. </a:t>
            </a:r>
          </a:p>
          <a:p>
            <a:r>
              <a:rPr lang="es-MX" sz="2200" dirty="0"/>
              <a:t>Todos tienen compromisos. Países desarrollados a nivel economía con referencia a las emisiones de 1990 y países en desarrollo sobre escenarios tendenciales.</a:t>
            </a:r>
          </a:p>
          <a:p>
            <a:r>
              <a:rPr lang="es-MX" sz="2200" dirty="0"/>
              <a:t>De acuerdo con INECC, costo de las 30 medidas de los 8 sectores incluidos en el NDC de México sería de alrededor de 120 </a:t>
            </a:r>
            <a:r>
              <a:rPr lang="es-MX" sz="2200" dirty="0" err="1"/>
              <a:t>mmdd</a:t>
            </a:r>
            <a:endParaRPr lang="es-MX" sz="2200" dirty="0"/>
          </a:p>
          <a:p>
            <a:r>
              <a:rPr lang="es-MX" sz="2200" dirty="0"/>
              <a:t>El compromiso internacional de financiamiento climático es de 100 </a:t>
            </a:r>
            <a:r>
              <a:rPr lang="es-MX" sz="2200" dirty="0" err="1"/>
              <a:t>mmdd</a:t>
            </a:r>
            <a:r>
              <a:rPr lang="es-MX" sz="2200" dirty="0"/>
              <a:t> para el 2020, para TODO el mundo.</a:t>
            </a:r>
          </a:p>
          <a:p>
            <a:endParaRPr lang="es-MX" dirty="0"/>
          </a:p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082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2EB02D-BB21-45D1-BE1C-C2FC2C802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0256"/>
          </a:xfrm>
        </p:spPr>
        <p:txBody>
          <a:bodyPr/>
          <a:lstStyle/>
          <a:p>
            <a:r>
              <a:rPr lang="es-MX" dirty="0"/>
              <a:t>NDC de México </a:t>
            </a:r>
          </a:p>
        </p:txBody>
      </p:sp>
      <p:graphicFrame>
        <p:nvGraphicFramePr>
          <p:cNvPr id="4" name="Table 218">
            <a:extLst>
              <a:ext uri="{FF2B5EF4-FFF2-40B4-BE49-F238E27FC236}">
                <a16:creationId xmlns:a16="http://schemas.microsoft.com/office/drawing/2014/main" id="{7FD1C2F0-CED7-412C-B528-B2C79B595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0639893"/>
              </p:ext>
            </p:extLst>
          </p:nvPr>
        </p:nvGraphicFramePr>
        <p:xfrm>
          <a:off x="1053767" y="1406771"/>
          <a:ext cx="9815516" cy="439249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944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7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7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6276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 sz="1400" dirty="0">
                        <a:latin typeface="Lucida Sans Unicode"/>
                        <a:cs typeface="Lucida Sans Unicode"/>
                      </a:endParaRPr>
                    </a:p>
                  </a:txBody>
                  <a:tcPr marL="11397" marR="11397" marT="11397" marB="11397" anchor="b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MX" sz="1400" b="0" i="0" kern="1200" cap="small" dirty="0">
                          <a:solidFill>
                            <a:schemeClr val="tx1"/>
                          </a:solidFill>
                          <a:latin typeface="Lucida Sans Unicode"/>
                          <a:ea typeface="+mn-ea"/>
                          <a:cs typeface="Lucida Sans Unicode"/>
                          <a:sym typeface="Times New Roman"/>
                        </a:rPr>
                        <a:t>Número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/>
                          <a:cs typeface="Lucida Sans Unicode"/>
                          <a:sym typeface="Times New Roman"/>
                        </a:rPr>
                        <a:t> </a:t>
                      </a:r>
                      <a:r>
                        <a:rPr lang="es-MX" sz="1400" b="0" i="0" kern="1200" cap="small" dirty="0">
                          <a:solidFill>
                            <a:schemeClr val="tx1"/>
                          </a:solidFill>
                          <a:latin typeface="Lucida Sans Unicode"/>
                          <a:ea typeface="+mn-ea"/>
                          <a:cs typeface="Lucida Sans Unicode"/>
                          <a:sym typeface="Times New Roman"/>
                        </a:rPr>
                        <a:t>de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/>
                          <a:cs typeface="Lucida Sans Unicode"/>
                          <a:sym typeface="Times New Roman"/>
                        </a:rPr>
                        <a:t> </a:t>
                      </a:r>
                      <a:r>
                        <a:rPr lang="es-MX" sz="1400" b="0" i="0" kern="1200" cap="small" dirty="0">
                          <a:solidFill>
                            <a:schemeClr val="tx1"/>
                          </a:solidFill>
                          <a:latin typeface="Lucida Sans Unicode"/>
                          <a:ea typeface="+mn-ea"/>
                          <a:cs typeface="Lucida Sans Unicode"/>
                          <a:sym typeface="Times New Roman"/>
                        </a:rPr>
                        <a:t>medidas</a:t>
                      </a:r>
                      <a:endParaRPr sz="1400" b="0" i="0" kern="1200" cap="small" dirty="0">
                        <a:solidFill>
                          <a:schemeClr val="tx1"/>
                        </a:solidFill>
                        <a:latin typeface="Lucida Sans Unicode"/>
                        <a:ea typeface="+mn-ea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kern="1200" cap="small" dirty="0">
                          <a:solidFill>
                            <a:schemeClr val="tx1"/>
                          </a:solidFill>
                          <a:latin typeface="Lucida Sans Unicode"/>
                          <a:ea typeface="+mn-ea"/>
                          <a:cs typeface="Lucida Sans Unicode"/>
                        </a:rPr>
                        <a:t>Mitigación</a:t>
                      </a:r>
                      <a:r>
                        <a:rPr lang="es-MX" sz="1400" b="0" i="0" kern="1200" cap="none" baseline="0" dirty="0">
                          <a:solidFill>
                            <a:schemeClr val="tx1"/>
                          </a:solidFill>
                          <a:latin typeface="Lucida Sans Unicode"/>
                          <a:ea typeface="+mn-ea"/>
                          <a:cs typeface="Lucida Sans Unicode"/>
                        </a:rPr>
                        <a:t> 2030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lang="es-MX" sz="1400" b="1" i="0" baseline="0" dirty="0"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Lucida Sans Unicode"/>
                        </a:rPr>
                        <a:t>MTCO</a:t>
                      </a:r>
                      <a:r>
                        <a:rPr lang="es-MX" sz="1400" b="1" i="0" baseline="-25000" dirty="0"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lang="es-MX" sz="1400" b="1" i="0" baseline="0" dirty="0"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Lucida Sans Unicode"/>
                        </a:rPr>
                        <a:t>e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/>
                          <a:cs typeface="Lucida Sans Unicode"/>
                        </a:rPr>
                        <a:t>)</a:t>
                      </a: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MX" sz="1400" b="0" i="0" kern="1200" cap="small" dirty="0">
                          <a:solidFill>
                            <a:schemeClr val="tx1"/>
                          </a:solidFill>
                          <a:latin typeface="Lucida Sans Unicode"/>
                          <a:ea typeface="+mn-ea"/>
                          <a:cs typeface="Lucida Sans Unicode"/>
                          <a:sym typeface="Times New Roman"/>
                        </a:rPr>
                        <a:t>Mitigación 2030</a:t>
                      </a:r>
                      <a:endParaRPr lang="es-MX" sz="1400" b="0" i="0" kern="1200" cap="none" baseline="0" dirty="0">
                        <a:solidFill>
                          <a:schemeClr val="tx1"/>
                        </a:solidFill>
                        <a:latin typeface="Lucida Sans Unicode"/>
                        <a:ea typeface="+mn-ea"/>
                        <a:cs typeface="Lucida Sans Unicode"/>
                        <a:sym typeface="Times New Roman"/>
                      </a:endParaRPr>
                    </a:p>
                    <a:p>
                      <a:pPr lvl="0" algn="ctr">
                        <a:defRPr sz="1800" b="0" i="0"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/>
                          <a:cs typeface="Lucida Sans Unicode"/>
                          <a:sym typeface="Times New Roman"/>
                        </a:rPr>
                        <a:t>(% </a:t>
                      </a:r>
                      <a:r>
                        <a:rPr lang="es-MX" sz="1400" b="1" i="0" kern="1200" cap="small" dirty="0">
                          <a:solidFill>
                            <a:schemeClr val="tx1"/>
                          </a:solidFill>
                          <a:latin typeface="Lucida Sans Unicode"/>
                          <a:ea typeface="+mn-ea"/>
                          <a:cs typeface="Lucida Sans Unicode"/>
                          <a:sym typeface="Times New Roman"/>
                        </a:rPr>
                        <a:t>Sector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/>
                          <a:cs typeface="Lucida Sans Unicode"/>
                          <a:sym typeface="Times New Roman"/>
                        </a:rPr>
                        <a:t>)</a:t>
                      </a:r>
                      <a:endParaRPr sz="1400" b="1" dirty="0">
                        <a:solidFill>
                          <a:schemeClr val="tx1"/>
                        </a:solidFill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s-MX" sz="1400" b="0" i="0" kern="1200" cap="small" dirty="0">
                          <a:solidFill>
                            <a:schemeClr val="tx1"/>
                          </a:solidFill>
                          <a:latin typeface="Lucida Sans Unicode"/>
                          <a:ea typeface="+mn-ea"/>
                          <a:cs typeface="Lucida Sans Unicode"/>
                        </a:rPr>
                        <a:t>Mitigación 2030</a:t>
                      </a:r>
                      <a:endParaRPr lang="es-MX" sz="1400" b="0" i="0" kern="1200" cap="none" dirty="0">
                        <a:solidFill>
                          <a:schemeClr val="tx1"/>
                        </a:solidFill>
                        <a:latin typeface="Lucida Sans Unicode"/>
                        <a:ea typeface="+mn-ea"/>
                        <a:cs typeface="Lucida Sans Unicode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/>
                          <a:cs typeface="Lucida Sans Unicode"/>
                        </a:rPr>
                        <a:t>(% </a:t>
                      </a:r>
                      <a:r>
                        <a:rPr lang="es-MX" sz="1400" b="1" i="0" kern="1200" cap="small" dirty="0">
                          <a:solidFill>
                            <a:schemeClr val="tx1"/>
                          </a:solidFill>
                          <a:latin typeface="Lucida Sans Unicode"/>
                          <a:ea typeface="+mn-ea"/>
                          <a:cs typeface="Lucida Sans Unicode"/>
                        </a:rPr>
                        <a:t>Total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/>
                          <a:cs typeface="Lucida Sans Unicode"/>
                        </a:rPr>
                        <a:t>)</a:t>
                      </a:r>
                      <a:endParaRPr sz="1400" b="1" dirty="0">
                        <a:solidFill>
                          <a:schemeClr val="tx1"/>
                        </a:solidFill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49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 Transport</a:t>
                      </a:r>
                      <a:r>
                        <a:rPr lang="es-MX"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e</a:t>
                      </a:r>
                      <a:r>
                        <a:rPr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 </a:t>
                      </a:r>
                      <a:endParaRPr sz="1400" b="1" cap="small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MX" sz="1400" dirty="0">
                          <a:latin typeface="Lucida Sans Unicode"/>
                          <a:cs typeface="Lucida Sans Unicode"/>
                          <a:sym typeface="Times New Roman"/>
                        </a:rPr>
                        <a:t>8</a:t>
                      </a:r>
                      <a:endParaRPr sz="1400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48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400" dirty="0">
                          <a:latin typeface="Lucida Sans Unicode"/>
                          <a:cs typeface="Lucida Sans Unicode"/>
                          <a:sym typeface="Times New Roman"/>
                        </a:rPr>
                        <a:t>-18%</a:t>
                      </a:r>
                      <a:endParaRPr sz="1400" b="1" dirty="0">
                        <a:solidFill>
                          <a:srgbClr val="008000"/>
                        </a:solidFill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23%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49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 </a:t>
                      </a:r>
                      <a:r>
                        <a:rPr lang="es-MX"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Generación Eléctrica</a:t>
                      </a:r>
                      <a:endParaRPr sz="1400" b="1" cap="small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ES_tradnl" sz="1400" dirty="0">
                          <a:latin typeface="Lucida Sans Unicode"/>
                          <a:ea typeface="Times New Roman"/>
                          <a:cs typeface="Lucida Sans Unicode"/>
                          <a:sym typeface="Times New Roman"/>
                        </a:rPr>
                        <a:t>4</a:t>
                      </a:r>
                      <a:endParaRPr sz="1400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63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400" dirty="0">
                          <a:latin typeface="Lucida Sans Unicode"/>
                          <a:cs typeface="Lucida Sans Unicode"/>
                          <a:sym typeface="Times New Roman"/>
                        </a:rPr>
                        <a:t>-31%</a:t>
                      </a:r>
                      <a:endParaRPr sz="1400" b="1" dirty="0">
                        <a:solidFill>
                          <a:srgbClr val="008000"/>
                        </a:solidFill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30%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49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 </a:t>
                      </a:r>
                      <a:r>
                        <a:rPr sz="1400" b="1" cap="small" dirty="0" err="1">
                          <a:latin typeface="Lucida Sans Unicode"/>
                          <a:cs typeface="Lucida Sans Unicode"/>
                          <a:sym typeface="Times New Roman"/>
                        </a:rPr>
                        <a:t>Residen</a:t>
                      </a:r>
                      <a:r>
                        <a:rPr lang="es-MX" sz="1400" b="1" cap="small" dirty="0" err="1">
                          <a:latin typeface="Lucida Sans Unicode"/>
                          <a:cs typeface="Lucida Sans Unicode"/>
                          <a:sym typeface="Times New Roman"/>
                        </a:rPr>
                        <a:t>cial</a:t>
                      </a:r>
                      <a:r>
                        <a:rPr lang="es-MX"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 y comercial</a:t>
                      </a:r>
                      <a:endParaRPr sz="1400" b="1" cap="small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ES_tradnl" sz="1400" dirty="0">
                          <a:latin typeface="Lucida Sans Unicode"/>
                          <a:ea typeface="Times New Roman"/>
                          <a:cs typeface="Lucida Sans Unicode"/>
                          <a:sym typeface="Times New Roman"/>
                        </a:rPr>
                        <a:t>2</a:t>
                      </a:r>
                      <a:endParaRPr sz="1400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400" dirty="0">
                          <a:latin typeface="Lucida Sans Unicode"/>
                          <a:cs typeface="Lucida Sans Unicode"/>
                          <a:sym typeface="Times New Roman"/>
                        </a:rPr>
                        <a:t>-18%</a:t>
                      </a:r>
                      <a:endParaRPr sz="1400" b="1" dirty="0">
                        <a:solidFill>
                          <a:srgbClr val="008000"/>
                        </a:solidFill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2%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49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s-MX"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Petróleo y </a:t>
                      </a:r>
                      <a:r>
                        <a:rPr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Gas </a:t>
                      </a:r>
                      <a:endParaRPr sz="1400" b="1" cap="small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ES_tradnl" sz="1400" dirty="0">
                          <a:latin typeface="Lucida Sans Unicode"/>
                          <a:ea typeface="Times New Roman"/>
                          <a:cs typeface="Lucida Sans Unicode"/>
                          <a:sym typeface="Times New Roman"/>
                        </a:rPr>
                        <a:t>5</a:t>
                      </a:r>
                      <a:endParaRPr sz="1400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19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400" dirty="0">
                          <a:latin typeface="Lucida Sans Unicode"/>
                          <a:cs typeface="Lucida Sans Unicode"/>
                          <a:sym typeface="Times New Roman"/>
                        </a:rPr>
                        <a:t>-14%</a:t>
                      </a:r>
                      <a:endParaRPr sz="1400" b="1" dirty="0">
                        <a:solidFill>
                          <a:srgbClr val="008000"/>
                        </a:solidFill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9%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49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 </a:t>
                      </a:r>
                      <a:r>
                        <a:rPr lang="es-MX"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Proceso</a:t>
                      </a:r>
                      <a:r>
                        <a:rPr lang="es-MX" sz="1400" b="1" cap="small" baseline="0" dirty="0">
                          <a:latin typeface="Lucida Sans Unicode"/>
                          <a:cs typeface="Lucida Sans Unicode"/>
                          <a:sym typeface="Times New Roman"/>
                        </a:rPr>
                        <a:t>s </a:t>
                      </a:r>
                      <a:r>
                        <a:rPr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Industrial</a:t>
                      </a:r>
                      <a:r>
                        <a:rPr lang="es-MX"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es</a:t>
                      </a:r>
                      <a:endParaRPr sz="1400" b="1" cap="small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ES_tradnl" sz="1400" dirty="0">
                          <a:latin typeface="Lucida Sans Unicode"/>
                          <a:ea typeface="Times New Roman"/>
                          <a:cs typeface="Lucida Sans Unicode"/>
                          <a:sym typeface="Times New Roman"/>
                        </a:rPr>
                        <a:t>4</a:t>
                      </a:r>
                      <a:endParaRPr sz="1400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8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400" dirty="0">
                          <a:latin typeface="Lucida Sans Unicode"/>
                          <a:cs typeface="Lucida Sans Unicode"/>
                          <a:sym typeface="Times New Roman"/>
                        </a:rPr>
                        <a:t>-5%</a:t>
                      </a:r>
                      <a:endParaRPr sz="1400" b="1" dirty="0">
                        <a:solidFill>
                          <a:srgbClr val="008000"/>
                        </a:solidFill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4%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49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 </a:t>
                      </a:r>
                      <a:r>
                        <a:rPr sz="1400" b="1" cap="small" dirty="0" err="1">
                          <a:latin typeface="Lucida Sans Unicode"/>
                          <a:cs typeface="Lucida Sans Unicode"/>
                          <a:sym typeface="Times New Roman"/>
                        </a:rPr>
                        <a:t>Agricultur</a:t>
                      </a:r>
                      <a:r>
                        <a:rPr lang="es-MX"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a</a:t>
                      </a:r>
                      <a:r>
                        <a:rPr lang="es-MX" sz="1400" b="1" cap="small" baseline="0" dirty="0">
                          <a:latin typeface="Lucida Sans Unicode"/>
                          <a:cs typeface="Lucida Sans Unicode"/>
                          <a:sym typeface="Times New Roman"/>
                        </a:rPr>
                        <a:t> y Ganadería</a:t>
                      </a:r>
                      <a:endParaRPr sz="1400" b="1" cap="small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ES_tradnl" sz="1400" dirty="0">
                          <a:latin typeface="Lucida Sans Unicode"/>
                          <a:ea typeface="Times New Roman"/>
                          <a:cs typeface="Lucida Sans Unicode"/>
                          <a:sym typeface="Times New Roman"/>
                        </a:rPr>
                        <a:t>3</a:t>
                      </a:r>
                      <a:endParaRPr sz="1400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7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400" dirty="0">
                          <a:latin typeface="Lucida Sans Unicode"/>
                          <a:cs typeface="Lucida Sans Unicode"/>
                          <a:sym typeface="Times New Roman"/>
                        </a:rPr>
                        <a:t>-8%</a:t>
                      </a:r>
                      <a:endParaRPr sz="1400" b="1" dirty="0">
                        <a:solidFill>
                          <a:srgbClr val="008000"/>
                        </a:solidFill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3%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79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b="1" dirty="0">
                          <a:latin typeface="Lucida Sans Unicode"/>
                          <a:cs typeface="Lucida Sans Unicode"/>
                          <a:sym typeface="Times New Roman"/>
                        </a:rPr>
                        <a:t> </a:t>
                      </a:r>
                      <a:r>
                        <a:rPr lang="es-MX"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Residuos</a:t>
                      </a:r>
                      <a:endParaRPr sz="1400" b="1" cap="small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ES_tradnl" sz="1400" dirty="0">
                          <a:latin typeface="Lucida Sans Unicode"/>
                          <a:ea typeface="Times New Roman"/>
                          <a:cs typeface="Lucida Sans Unicode"/>
                          <a:sym typeface="Times New Roman"/>
                        </a:rPr>
                        <a:t>2</a:t>
                      </a:r>
                      <a:endParaRPr sz="1400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14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400" dirty="0">
                          <a:latin typeface="Lucida Sans Unicode"/>
                          <a:cs typeface="Lucida Sans Unicode"/>
                          <a:sym typeface="Times New Roman"/>
                        </a:rPr>
                        <a:t>-28%</a:t>
                      </a:r>
                      <a:endParaRPr sz="1400" b="1" dirty="0">
                        <a:solidFill>
                          <a:srgbClr val="008000"/>
                        </a:solidFill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7%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62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s-MX"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Uso de Suelo y Silvicultura</a:t>
                      </a:r>
                      <a:endParaRPr lang="es-MX" sz="1400" b="1" dirty="0">
                        <a:latin typeface="Lucida Sans Unicode"/>
                        <a:cs typeface="Lucida Sans Unicode"/>
                        <a:sym typeface="Times New Roman"/>
                      </a:endParaRPr>
                    </a:p>
                    <a:p>
                      <a:pPr lvl="0" algn="l">
                        <a:defRPr sz="1800" b="0" i="0"/>
                      </a:pPr>
                      <a:endParaRPr sz="1400" b="1" cap="small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ES_tradnl" sz="1400" dirty="0">
                          <a:latin typeface="Lucida Sans Unicode"/>
                          <a:ea typeface="Times New Roman"/>
                          <a:cs typeface="Lucida Sans Unicode"/>
                          <a:sym typeface="Times New Roman"/>
                        </a:rPr>
                        <a:t>2</a:t>
                      </a:r>
                      <a:endParaRPr sz="1400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46</a:t>
                      </a:r>
                    </a:p>
                  </a:txBody>
                  <a:tcPr marL="0" marR="0" marT="0" marB="0"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Lucida Sans Unicode"/>
                          <a:cs typeface="Lucida Sans Unicode"/>
                        </a:rPr>
                        <a:t>-144%</a:t>
                      </a:r>
                    </a:p>
                  </a:txBody>
                  <a:tcPr marL="0" marR="0" marT="0" marB="0"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kern="1200" dirty="0">
                          <a:solidFill>
                            <a:schemeClr val="tx1"/>
                          </a:solidFill>
                          <a:latin typeface="Lucida Sans Unicode"/>
                          <a:ea typeface="+mn-ea"/>
                          <a:cs typeface="Lucida Sans Unicode"/>
                        </a:rPr>
                        <a:t>22%</a:t>
                      </a:r>
                    </a:p>
                  </a:txBody>
                  <a:tcPr marL="0" marR="0" marT="0" marB="0"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048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400" b="1" dirty="0">
                          <a:latin typeface="Lucida Sans Unicode"/>
                          <a:cs typeface="Lucida Sans Unicode"/>
                          <a:sym typeface="Times New Roman"/>
                        </a:rPr>
                        <a:t>                            </a:t>
                      </a:r>
                      <a:r>
                        <a:rPr sz="1400" b="1" cap="small" dirty="0">
                          <a:latin typeface="Lucida Sans Unicode"/>
                          <a:cs typeface="Lucida Sans Unicode"/>
                          <a:sym typeface="Times New Roman"/>
                        </a:rPr>
                        <a:t>TOTAL</a:t>
                      </a:r>
                      <a:endParaRPr sz="1400" b="1" cap="small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ES_tradnl" sz="1400" b="1" dirty="0">
                          <a:latin typeface="Lucida Sans Unicode"/>
                          <a:ea typeface="Times New Roman"/>
                          <a:cs typeface="Lucida Sans Unicode"/>
                          <a:sym typeface="Times New Roman"/>
                        </a:rPr>
                        <a:t>30</a:t>
                      </a:r>
                      <a:endParaRPr sz="1400" b="1" dirty="0"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Lucida Sans Unicode"/>
                          <a:cs typeface="Lucida Sans Unicode"/>
                        </a:rPr>
                        <a:t>211</a:t>
                      </a: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ES_tradnl" sz="1400" b="1" dirty="0">
                          <a:solidFill>
                            <a:srgbClr val="008000"/>
                          </a:solidFill>
                          <a:latin typeface="Lucida Sans Unicode"/>
                          <a:ea typeface="Times New Roman"/>
                          <a:cs typeface="Lucida Sans Unicode"/>
                          <a:sym typeface="Times New Roman"/>
                        </a:rPr>
                        <a:t>-</a:t>
                      </a:r>
                      <a:endParaRPr sz="1400" b="1" dirty="0">
                        <a:solidFill>
                          <a:srgbClr val="008000"/>
                        </a:solidFill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ES_tradnl" sz="1400" b="1" dirty="0">
                          <a:solidFill>
                            <a:schemeClr val="tx1"/>
                          </a:solidFill>
                          <a:latin typeface="Lucida Sans Unicode"/>
                          <a:ea typeface="+mn-ea"/>
                          <a:cs typeface="Lucida Sans Unicode"/>
                          <a:sym typeface="Times New Roman"/>
                        </a:rPr>
                        <a:t>100%</a:t>
                      </a:r>
                      <a:endParaRPr sz="1400" b="1" dirty="0">
                        <a:solidFill>
                          <a:srgbClr val="FFFFFF"/>
                        </a:solidFill>
                        <a:latin typeface="Lucida Sans Unicode"/>
                        <a:ea typeface="Times New Roman"/>
                        <a:cs typeface="Lucida Sans Unicode"/>
                        <a:sym typeface="Times New Roman"/>
                      </a:endParaRPr>
                    </a:p>
                  </a:txBody>
                  <a:tcPr marL="11397" marR="11397" marT="11397" marB="11397"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8D2F60EB-A819-4B33-AB87-9D33546233B0}"/>
              </a:ext>
            </a:extLst>
          </p:cNvPr>
          <p:cNvSpPr txBox="1"/>
          <p:nvPr/>
        </p:nvSpPr>
        <p:spPr>
          <a:xfrm>
            <a:off x="983411" y="5934974"/>
            <a:ext cx="2147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Fuente: INECC</a:t>
            </a:r>
          </a:p>
        </p:txBody>
      </p:sp>
    </p:spTree>
    <p:extLst>
      <p:ext uri="{BB962C8B-B14F-4D97-AF65-F5344CB8AC3E}">
        <p14:creationId xmlns:p14="http://schemas.microsoft.com/office/powerpoint/2010/main" val="3483721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99108-86D6-40D6-94FC-6BD8A5E26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9573"/>
            <a:ext cx="10058400" cy="1450757"/>
          </a:xfrm>
        </p:spPr>
        <p:txBody>
          <a:bodyPr/>
          <a:lstStyle/>
          <a:p>
            <a:r>
              <a:rPr lang="es-MX" dirty="0"/>
              <a:t>La convergencia entre ODS y NDC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59E5CA-81FB-409A-82F9-0947EB80B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510" y="1751156"/>
            <a:ext cx="9230344" cy="4459863"/>
          </a:xfrm>
        </p:spPr>
        <p:txBody>
          <a:bodyPr>
            <a:normAutofit/>
          </a:bodyPr>
          <a:lstStyle/>
          <a:p>
            <a:r>
              <a:rPr lang="es-MX" dirty="0"/>
              <a:t>Modelos tradicionales de desarrollo aumentan el CC; el CC amenaza con reducir los avances del desarrollo </a:t>
            </a:r>
          </a:p>
          <a:p>
            <a:r>
              <a:rPr lang="es-MX" dirty="0"/>
              <a:t>Por ejemplo, las acciones climáticas se alinean con 154 de los 169 ODS (aunque pocos NDC refieren expresamente a los ODS) (WRI)</a:t>
            </a:r>
          </a:p>
          <a:p>
            <a:r>
              <a:rPr lang="es-MX" dirty="0"/>
              <a:t>Otros estudios señalan que hay más de 500 vínculos entre medidas de mitigación específicas y ODS, de los cuales 80 % son impactos positivos del CC en el desarrollo (ECN, NCI). </a:t>
            </a:r>
          </a:p>
          <a:p>
            <a:r>
              <a:rPr lang="es-MX" dirty="0"/>
              <a:t>La implementación conjunta de ambas agendas es una oportunidad para promover </a:t>
            </a:r>
            <a:r>
              <a:rPr lang="es-MX" dirty="0" err="1"/>
              <a:t>co-beneficios</a:t>
            </a:r>
            <a:r>
              <a:rPr lang="es-MX" dirty="0"/>
              <a:t> (GIZ). Umbral especial 2018-2020</a:t>
            </a:r>
          </a:p>
          <a:p>
            <a:r>
              <a:rPr lang="es-MX" dirty="0"/>
              <a:t>Sin embargo, implementación de ambos va en general por caminos separados: pérdida de eficiencia donde los recursos ya son escasos.</a:t>
            </a:r>
          </a:p>
          <a:p>
            <a:r>
              <a:rPr lang="es-MX" dirty="0"/>
              <a:t>NDC deben contribuir al cumplimiento del ODS 1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950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9A086-8E13-42CA-8B3B-7D3FB55BA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rol de los legisladores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4B1817-6BEE-4081-85F0-F19219D3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04723" cy="4451399"/>
          </a:xfrm>
        </p:spPr>
        <p:txBody>
          <a:bodyPr>
            <a:normAutofit/>
          </a:bodyPr>
          <a:lstStyle/>
          <a:p>
            <a:r>
              <a:rPr lang="es-MX" sz="2200" dirty="0"/>
              <a:t>Resolución Asamblea General (2015) reconoce la importancia de los legisladores en la Agenda 2030</a:t>
            </a:r>
          </a:p>
          <a:p>
            <a:r>
              <a:rPr lang="es-MX" sz="2200" dirty="0"/>
              <a:t>Los legisladores son clave en impulsar la integración </a:t>
            </a:r>
            <a:r>
              <a:rPr lang="es-MX" sz="2200" i="1" dirty="0"/>
              <a:t>“</a:t>
            </a:r>
            <a:r>
              <a:rPr lang="es-MX" sz="2200" i="1" dirty="0" err="1"/>
              <a:t>mainstreaming</a:t>
            </a:r>
            <a:r>
              <a:rPr lang="es-MX" sz="2200" i="1" dirty="0"/>
              <a:t>” </a:t>
            </a:r>
            <a:r>
              <a:rPr lang="es-MX" sz="2200" dirty="0"/>
              <a:t>entre los ODS y los NDC: ir más allá de la mera legislación ambiental.</a:t>
            </a:r>
          </a:p>
          <a:p>
            <a:r>
              <a:rPr lang="es-MX" sz="2200" dirty="0"/>
              <a:t>Nueva comisión de Medio Ambiente, Sustentabilidad, Cambio Climático y Recursos Naturales representa un medio idóneo para promover esta integración. Es necesario traducir en legislación esta integración.</a:t>
            </a:r>
          </a:p>
          <a:p>
            <a:r>
              <a:rPr lang="es-MX" sz="2200" dirty="0"/>
              <a:t>Presupuesto destinado a la agenda 2030 (NDC-ODS)</a:t>
            </a:r>
          </a:p>
          <a:p>
            <a:r>
              <a:rPr lang="es-MX" sz="2200" dirty="0"/>
              <a:t>Implementación a nivel subnacional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13290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7501</TotalTime>
  <Words>817</Words>
  <Application>Microsoft Office PowerPoint</Application>
  <PresentationFormat>Panorámica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Lucida Sans Unicode</vt:lpstr>
      <vt:lpstr>Times New Roman</vt:lpstr>
      <vt:lpstr>Retrospección</vt:lpstr>
      <vt:lpstr>Los ODS y NDCs: Recomendaciones para una agenda legislativa</vt:lpstr>
      <vt:lpstr>El camino hacia los ODS</vt:lpstr>
      <vt:lpstr>El camino hacia los NDCs </vt:lpstr>
      <vt:lpstr>Los Objetivos de Desarrollo Sostenible  17 objetivos, 169 metas </vt:lpstr>
      <vt:lpstr>Presentación de PowerPoint</vt:lpstr>
      <vt:lpstr>El Acuerdo de París y las Contribuciones Nacionales Determinadas (NDC)</vt:lpstr>
      <vt:lpstr>NDC de México </vt:lpstr>
      <vt:lpstr>La convergencia entre ODS y NDC</vt:lpstr>
      <vt:lpstr>El rol de los legisladores</vt:lpstr>
      <vt:lpstr>Algunas contribuciones para la agenda legislativa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ODS y NDCs: recomendaciones para una agenda legislativa</dc:title>
  <dc:creator>Andres Avila-Akerberg</dc:creator>
  <cp:lastModifiedBy>Andres Avila-Akerberg</cp:lastModifiedBy>
  <cp:revision>34</cp:revision>
  <dcterms:created xsi:type="dcterms:W3CDTF">2018-10-11T17:55:19Z</dcterms:created>
  <dcterms:modified xsi:type="dcterms:W3CDTF">2018-10-16T22:57:16Z</dcterms:modified>
</cp:coreProperties>
</file>