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  <Override PartName="/ppt/charts/style2.xml" ContentType="application/vnd.ms-office.chartstyle+xml"/>
  <Override PartName="/ppt/charts/colors2.xml" ContentType="application/vnd.ms-office.chartcolorstyle+xml"/>
  <Override PartName="/ppt/charts/style3.xml" ContentType="application/vnd.ms-office.chartstyle+xml"/>
  <Override PartName="/ppt/charts/colors3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1" r:id="rId2"/>
  </p:sldMasterIdLst>
  <p:notesMasterIdLst>
    <p:notesMasterId r:id="rId17"/>
  </p:notesMasterIdLst>
  <p:handoutMasterIdLst>
    <p:handoutMasterId r:id="rId18"/>
  </p:handoutMasterIdLst>
  <p:sldIdLst>
    <p:sldId id="267" r:id="rId3"/>
    <p:sldId id="656" r:id="rId4"/>
    <p:sldId id="654" r:id="rId5"/>
    <p:sldId id="655" r:id="rId6"/>
    <p:sldId id="652" r:id="rId7"/>
    <p:sldId id="641" r:id="rId8"/>
    <p:sldId id="658" r:id="rId9"/>
    <p:sldId id="642" r:id="rId10"/>
    <p:sldId id="659" r:id="rId11"/>
    <p:sldId id="661" r:id="rId12"/>
    <p:sldId id="662" r:id="rId13"/>
    <p:sldId id="663" r:id="rId14"/>
    <p:sldId id="657" r:id="rId15"/>
    <p:sldId id="660" r:id="rId16"/>
  </p:sldIdLst>
  <p:sldSz cx="12192000" cy="6858000"/>
  <p:notesSz cx="7010400" cy="92964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42145"/>
    <a:srgbClr val="993366"/>
    <a:srgbClr val="66FF33"/>
    <a:srgbClr val="ED7C2F"/>
    <a:srgbClr val="541C38"/>
    <a:srgbClr val="DEC9A2"/>
    <a:srgbClr val="C0A768"/>
    <a:srgbClr val="474555"/>
    <a:srgbClr val="29421A"/>
    <a:srgbClr val="131E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Estilo medio 3 - Énfasis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Estilo medio 1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0505E3EF-67EA-436B-97B2-0124C06EBD24}" styleName="Estilo medio 4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6E25E649-3F16-4E02-A733-19D2CDBF48F0}" styleName="Estilo medio 3 - Énfasis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Estilo claro 1 - Acento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8B1032C-EA38-4F05-BA0D-38AFFFC7BED3}" styleName="Estilo claro 3 - Acento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77" autoAdjust="0"/>
    <p:restoredTop sz="92101" autoAdjust="0"/>
  </p:normalViewPr>
  <p:slideViewPr>
    <p:cSldViewPr snapToGrid="0" snapToObjects="1">
      <p:cViewPr>
        <p:scale>
          <a:sx n="40" d="100"/>
          <a:sy n="40" d="100"/>
        </p:scale>
        <p:origin x="-1277" y="-27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5" d="100"/>
          <a:sy n="85" d="100"/>
        </p:scale>
        <p:origin x="1212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jfernandez\Documents\Documentos%20en%20transito\Aprovechamientos%20maderables%20por%20estado%20mpio%20y%20tipo%20propiedad.xlsx" TargetMode="External"/><Relationship Id="rId4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oleObject" Target="file:///C:\Users\jfernandez\Documents\Documentos%20en%20transito\Aprovechamientos%20maderables%20por%20estado%20mpio%20y%20tipo%20propiedad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oleObject" Target="file:///C:\Users\jfernandez\Documents\Documentos%20en%20transito\Aprovechamientos%20maderables%20por%20estado%20mpio%20y%20tipo%20propiedad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470519724099457"/>
          <c:y val="7.4072310111347794E-2"/>
          <c:w val="0.43402839661192028"/>
          <c:h val="0.88282663123309713"/>
        </c:manualLayout>
      </c:layout>
      <c:doughnutChart>
        <c:varyColors val="1"/>
        <c:ser>
          <c:idx val="0"/>
          <c:order val="0"/>
          <c:tx>
            <c:strRef>
              <c:f>'Aprov x Edo'!$B$40</c:f>
              <c:strCache>
                <c:ptCount val="1"/>
                <c:pt idx="0">
                  <c:v>Predios bajo manejo</c:v>
                </c:pt>
              </c:strCache>
            </c:strRef>
          </c:tx>
          <c:explosion val="31"/>
          <c:dPt>
            <c:idx val="0"/>
            <c:bubble3D val="0"/>
            <c:explosion val="5"/>
            <c:spPr>
              <a:solidFill>
                <a:schemeClr val="accent6">
                  <a:lumMod val="75000"/>
                </a:schemeClr>
              </a:solidFill>
              <a:ln w="19050">
                <a:solidFill>
                  <a:schemeClr val="accent4">
                    <a:lumMod val="75000"/>
                  </a:schemeClr>
                </a:solidFill>
              </a:ln>
              <a:effectLst/>
            </c:spPr>
          </c:dPt>
          <c:dPt>
            <c:idx val="1"/>
            <c:bubble3D val="0"/>
            <c:explosion val="18"/>
            <c:spPr>
              <a:solidFill>
                <a:srgbClr val="99330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explosion val="58"/>
            <c:spPr>
              <a:solidFill>
                <a:schemeClr val="tx1">
                  <a:lumMod val="50000"/>
                  <a:lumOff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'Aprov x Edo'!$A$41:$A$43</c:f>
              <c:strCache>
                <c:ptCount val="3"/>
                <c:pt idx="0">
                  <c:v>Propiedad comunal</c:v>
                </c:pt>
                <c:pt idx="1">
                  <c:v>Propiedad ejidal</c:v>
                </c:pt>
                <c:pt idx="2">
                  <c:v>Propiedad privada</c:v>
                </c:pt>
              </c:strCache>
            </c:strRef>
          </c:cat>
          <c:val>
            <c:numRef>
              <c:f>'Aprov x Edo'!$B$41:$B$43</c:f>
              <c:numCache>
                <c:formatCode>General</c:formatCode>
                <c:ptCount val="3"/>
                <c:pt idx="0">
                  <c:v>372</c:v>
                </c:pt>
                <c:pt idx="1">
                  <c:v>1939</c:v>
                </c:pt>
                <c:pt idx="2">
                  <c:v>11390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  <a:ea typeface="+mn-ea"/>
                <a:cs typeface="+mn-cs"/>
              </a:defRPr>
            </a:pPr>
            <a:r>
              <a:rPr lang="en-US" b="1"/>
              <a:t>5,53 millones de ha bajo manejo forestal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'Aprov x Edo'!$B$46</c:f>
              <c:strCache>
                <c:ptCount val="1"/>
                <c:pt idx="0">
                  <c:v>Superficie bajo manejo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/>
            </c:spPr>
          </c:dPt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Montserrat" panose="00000500000000000000" pitchFamily="2" charset="0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'Aprov x Edo'!$A$47:$A$49</c:f>
              <c:strCache>
                <c:ptCount val="3"/>
                <c:pt idx="0">
                  <c:v>Propiedad comunal</c:v>
                </c:pt>
                <c:pt idx="1">
                  <c:v>Propiedad ejidal</c:v>
                </c:pt>
                <c:pt idx="2">
                  <c:v>Propiedad privada</c:v>
                </c:pt>
              </c:strCache>
            </c:strRef>
          </c:cat>
          <c:val>
            <c:numRef>
              <c:f>'Aprov x Edo'!$B$47:$B$49</c:f>
              <c:numCache>
                <c:formatCode>General</c:formatCode>
                <c:ptCount val="3"/>
                <c:pt idx="0">
                  <c:v>0.73799999999999999</c:v>
                </c:pt>
                <c:pt idx="1">
                  <c:v>3.7</c:v>
                </c:pt>
                <c:pt idx="2">
                  <c:v>1.0980000000000001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2746368"/>
        <c:axId val="142747904"/>
      </c:barChart>
      <c:catAx>
        <c:axId val="142746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  <a:ea typeface="+mn-ea"/>
                <a:cs typeface="+mn-cs"/>
              </a:defRPr>
            </a:pPr>
            <a:endParaRPr lang="es-MX"/>
          </a:p>
        </c:txPr>
        <c:crossAx val="142747904"/>
        <c:crosses val="autoZero"/>
        <c:auto val="1"/>
        <c:lblAlgn val="ctr"/>
        <c:lblOffset val="100"/>
        <c:noMultiLvlLbl val="0"/>
      </c:catAx>
      <c:valAx>
        <c:axId val="1427479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  <a:ea typeface="+mn-ea"/>
                <a:cs typeface="+mn-cs"/>
              </a:defRPr>
            </a:pPr>
            <a:endParaRPr lang="es-MX"/>
          </a:p>
        </c:txPr>
        <c:crossAx val="1427463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Montserrat" panose="00000500000000000000" pitchFamily="2" charset="0"/>
        </a:defRPr>
      </a:pPr>
      <a:endParaRPr lang="es-MX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  <a:ea typeface="+mn-ea"/>
                <a:cs typeface="+mn-cs"/>
              </a:defRPr>
            </a:pPr>
            <a:r>
              <a:rPr lang="es-MX" b="1" dirty="0">
                <a:latin typeface="Montserrat" panose="00000500000000000000" pitchFamily="2" charset="0"/>
              </a:rPr>
              <a:t>14 </a:t>
            </a:r>
            <a:r>
              <a:rPr lang="es-MX" b="1" dirty="0" smtClean="0">
                <a:latin typeface="Montserrat" panose="00000500000000000000" pitchFamily="2" charset="0"/>
              </a:rPr>
              <a:t>Mm3rta </a:t>
            </a:r>
            <a:r>
              <a:rPr lang="es-MX" b="1" dirty="0">
                <a:latin typeface="Montserrat" panose="00000500000000000000" pitchFamily="2" charset="0"/>
              </a:rPr>
              <a:t>autorizado promedio anual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'Aprov x Edo'!$B$51</c:f>
              <c:strCache>
                <c:ptCount val="1"/>
                <c:pt idx="0">
                  <c:v>Volumen autorizado promedio anual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ontserrat" panose="00000500000000000000" pitchFamily="2" charset="0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'Aprov x Edo'!$A$52:$A$54</c:f>
              <c:strCache>
                <c:ptCount val="3"/>
                <c:pt idx="0">
                  <c:v>Propiedad comunal</c:v>
                </c:pt>
                <c:pt idx="1">
                  <c:v>Propiedad ejidal</c:v>
                </c:pt>
                <c:pt idx="2">
                  <c:v>Propiedad privada</c:v>
                </c:pt>
              </c:strCache>
            </c:strRef>
          </c:cat>
          <c:val>
            <c:numRef>
              <c:f>'Aprov x Edo'!$B$52:$B$54</c:f>
              <c:numCache>
                <c:formatCode>#,##0.0</c:formatCode>
                <c:ptCount val="3"/>
                <c:pt idx="0">
                  <c:v>2.7319769000000003</c:v>
                </c:pt>
                <c:pt idx="1">
                  <c:v>8.1874154000000008</c:v>
                </c:pt>
                <c:pt idx="2">
                  <c:v>3.0972783000000002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42790016"/>
        <c:axId val="142791808"/>
        <c:extLst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'Aprov x Edo'!$C$51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'Aprov x Edo'!$A$52:$A$54</c15:sqref>
                        </c15:formulaRef>
                      </c:ext>
                    </c:extLst>
                    <c:strCache>
                      <c:ptCount val="3"/>
                      <c:pt idx="0">
                        <c:v>Propiedad comunal</c:v>
                      </c:pt>
                      <c:pt idx="1">
                        <c:v>Propiedad ejidal</c:v>
                      </c:pt>
                      <c:pt idx="2">
                        <c:v>Propiedad privada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'Aprov x Edo'!$C$52:$C$54</c15:sqref>
                        </c15:formulaRef>
                      </c:ext>
                    </c:extLst>
                    <c:numCache>
                      <c:formatCode>General</c:formatCode>
                      <c:ptCount val="3"/>
                    </c:numCache>
                  </c:numRef>
                </c:val>
              </c15:ser>
            </c15:filteredBarSeries>
          </c:ext>
        </c:extLst>
      </c:barChart>
      <c:catAx>
        <c:axId val="14279001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  <a:ea typeface="+mn-ea"/>
                <a:cs typeface="+mn-cs"/>
              </a:defRPr>
            </a:pPr>
            <a:endParaRPr lang="es-MX"/>
          </a:p>
        </c:txPr>
        <c:crossAx val="142791808"/>
        <c:crosses val="autoZero"/>
        <c:auto val="1"/>
        <c:lblAlgn val="ctr"/>
        <c:lblOffset val="100"/>
        <c:noMultiLvlLbl val="0"/>
      </c:catAx>
      <c:valAx>
        <c:axId val="14279180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427900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923D358-041F-49C9-8278-7AFAD6D2D549}" type="doc">
      <dgm:prSet loTypeId="urn:microsoft.com/office/officeart/2005/8/layout/pyramid1" loCatId="pyramid" qsTypeId="urn:microsoft.com/office/officeart/2005/8/quickstyle/simple1" qsCatId="simple" csTypeId="urn:microsoft.com/office/officeart/2005/8/colors/colorful2" csCatId="colorful" phldr="1"/>
      <dgm:spPr/>
    </dgm:pt>
    <dgm:pt modelId="{895BC0E0-2DDE-4D48-832B-DFD089075116}">
      <dgm:prSet phldrT="[Texto]" custT="1"/>
      <dgm:spPr>
        <a:solidFill>
          <a:srgbClr val="66FF33"/>
        </a:solidFill>
      </dgm:spPr>
      <dgm:t>
        <a:bodyPr/>
        <a:lstStyle/>
        <a:p>
          <a:endParaRPr lang="es-MX" sz="1400" b="1" dirty="0" smtClean="0">
            <a:latin typeface="Montserrat" panose="00000500000000000000" pitchFamily="2" charset="0"/>
          </a:endParaRPr>
        </a:p>
        <a:p>
          <a:endParaRPr lang="es-MX" sz="1400" b="1" dirty="0" smtClean="0">
            <a:latin typeface="Montserrat" panose="00000500000000000000" pitchFamily="2" charset="0"/>
          </a:endParaRPr>
        </a:p>
        <a:p>
          <a:endParaRPr lang="es-MX" sz="1400" b="1" dirty="0" smtClean="0">
            <a:latin typeface="Montserrat" panose="00000500000000000000" pitchFamily="2" charset="0"/>
          </a:endParaRPr>
        </a:p>
        <a:p>
          <a:endParaRPr lang="es-MX" sz="1400" b="1" dirty="0" smtClean="0">
            <a:latin typeface="Montserrat" panose="00000500000000000000" pitchFamily="2" charset="0"/>
          </a:endParaRPr>
        </a:p>
        <a:p>
          <a:r>
            <a:rPr lang="es-MX" sz="1500" b="1" dirty="0" smtClean="0">
              <a:latin typeface="Montserrat" panose="00000500000000000000" pitchFamily="2" charset="0"/>
            </a:rPr>
            <a:t>1.38 millones</a:t>
          </a:r>
          <a:r>
            <a:rPr lang="es-MX" sz="1600" b="1" dirty="0" smtClean="0">
              <a:latin typeface="Montserrat" panose="00000500000000000000" pitchFamily="2" charset="0"/>
            </a:rPr>
            <a:t> ha </a:t>
          </a:r>
        </a:p>
        <a:p>
          <a:r>
            <a:rPr lang="es-MX" sz="1500" b="1" dirty="0" smtClean="0">
              <a:latin typeface="Montserrat" panose="00000500000000000000" pitchFamily="2" charset="0"/>
            </a:rPr>
            <a:t>certificadas FSC</a:t>
          </a:r>
          <a:endParaRPr lang="es-MX" sz="1500" b="1" dirty="0">
            <a:latin typeface="Montserrat" panose="00000500000000000000" pitchFamily="2" charset="0"/>
          </a:endParaRPr>
        </a:p>
      </dgm:t>
    </dgm:pt>
    <dgm:pt modelId="{D22CD137-7597-4897-B165-2148DAB3E615}" type="parTrans" cxnId="{26844AD1-23C2-48D0-AEE2-C341E54A7A00}">
      <dgm:prSet/>
      <dgm:spPr/>
      <dgm:t>
        <a:bodyPr/>
        <a:lstStyle/>
        <a:p>
          <a:endParaRPr lang="es-MX"/>
        </a:p>
      </dgm:t>
    </dgm:pt>
    <dgm:pt modelId="{F2D5D1E8-593E-4F08-BE88-44B2292CFAD9}" type="sibTrans" cxnId="{26844AD1-23C2-48D0-AEE2-C341E54A7A00}">
      <dgm:prSet/>
      <dgm:spPr/>
      <dgm:t>
        <a:bodyPr/>
        <a:lstStyle/>
        <a:p>
          <a:endParaRPr lang="es-MX"/>
        </a:p>
      </dgm:t>
    </dgm:pt>
    <dgm:pt modelId="{FD498BC7-9C52-42A5-BF7F-B6D247A70CEF}">
      <dgm:prSet phldrT="[Texto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s-MX" sz="1800" b="1" dirty="0" smtClean="0">
              <a:solidFill>
                <a:schemeClr val="bg1"/>
              </a:solidFill>
              <a:latin typeface="Montserrat" panose="00000500000000000000" pitchFamily="2" charset="0"/>
            </a:rPr>
            <a:t>2.95 Millones </a:t>
          </a:r>
          <a:r>
            <a:rPr lang="es-MX" sz="1800" dirty="0" smtClean="0">
              <a:solidFill>
                <a:schemeClr val="bg1"/>
              </a:solidFill>
              <a:latin typeface="Montserrat" panose="00000500000000000000" pitchFamily="2" charset="0"/>
            </a:rPr>
            <a:t>de ha bajo manejo no certificado</a:t>
          </a:r>
          <a:endParaRPr lang="es-MX" sz="1800" dirty="0">
            <a:solidFill>
              <a:schemeClr val="bg1"/>
            </a:solidFill>
            <a:latin typeface="Montserrat" panose="00000500000000000000" pitchFamily="2" charset="0"/>
          </a:endParaRPr>
        </a:p>
      </dgm:t>
    </dgm:pt>
    <dgm:pt modelId="{05D7A0A2-7436-4C09-AE5B-EDD7B5104EDC}" type="parTrans" cxnId="{8BF2EB74-EE78-4C1B-A8DC-DFFCEF517FBE}">
      <dgm:prSet/>
      <dgm:spPr/>
      <dgm:t>
        <a:bodyPr/>
        <a:lstStyle/>
        <a:p>
          <a:endParaRPr lang="es-MX"/>
        </a:p>
      </dgm:t>
    </dgm:pt>
    <dgm:pt modelId="{01B0C901-4EB8-4C8C-B3B7-E4FF77F25C15}" type="sibTrans" cxnId="{8BF2EB74-EE78-4C1B-A8DC-DFFCEF517FBE}">
      <dgm:prSet/>
      <dgm:spPr/>
      <dgm:t>
        <a:bodyPr/>
        <a:lstStyle/>
        <a:p>
          <a:endParaRPr lang="es-MX"/>
        </a:p>
      </dgm:t>
    </dgm:pt>
    <dgm:pt modelId="{A3D8580B-DA80-48D2-99F4-7E2C7B6F26AC}">
      <dgm:prSet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es-MX" sz="1500" b="1" dirty="0" smtClean="0">
              <a:latin typeface="Montserrat" panose="00000500000000000000" pitchFamily="2" charset="0"/>
            </a:rPr>
            <a:t>0.75 millones de ha</a:t>
          </a:r>
          <a:r>
            <a:rPr lang="es-MX" sz="1500" dirty="0" smtClean="0">
              <a:latin typeface="Montserrat" panose="00000500000000000000" pitchFamily="2" charset="0"/>
            </a:rPr>
            <a:t> con certificación NMX </a:t>
          </a:r>
          <a:endParaRPr lang="es-MX" sz="1500" dirty="0">
            <a:latin typeface="Montserrat" panose="00000500000000000000" pitchFamily="2" charset="0"/>
          </a:endParaRPr>
        </a:p>
      </dgm:t>
    </dgm:pt>
    <dgm:pt modelId="{875561D5-1F36-469C-B4AD-65D0F8345C2B}" type="parTrans" cxnId="{C6DFA9F4-31CE-482A-BD47-84BBB84A5543}">
      <dgm:prSet/>
      <dgm:spPr/>
      <dgm:t>
        <a:bodyPr/>
        <a:lstStyle/>
        <a:p>
          <a:endParaRPr lang="es-MX"/>
        </a:p>
      </dgm:t>
    </dgm:pt>
    <dgm:pt modelId="{9F977D5C-3938-488C-B057-60FDFC7B8C35}" type="sibTrans" cxnId="{C6DFA9F4-31CE-482A-BD47-84BBB84A5543}">
      <dgm:prSet/>
      <dgm:spPr/>
      <dgm:t>
        <a:bodyPr/>
        <a:lstStyle/>
        <a:p>
          <a:endParaRPr lang="es-MX"/>
        </a:p>
      </dgm:t>
    </dgm:pt>
    <dgm:pt modelId="{1ED26E63-D887-44C1-9B3F-03297DDF2285}">
      <dgm:prSet/>
      <dgm:spPr>
        <a:solidFill>
          <a:srgbClr val="FFFF00"/>
        </a:solidFill>
      </dgm:spPr>
      <dgm:t>
        <a:bodyPr/>
        <a:lstStyle/>
        <a:p>
          <a:r>
            <a:rPr lang="es-MX" b="1" dirty="0" smtClean="0">
              <a:latin typeface="Montserrat" panose="00000500000000000000" pitchFamily="2" charset="0"/>
            </a:rPr>
            <a:t>0.45 millones </a:t>
          </a:r>
          <a:r>
            <a:rPr lang="es-MX" b="0" dirty="0" smtClean="0">
              <a:latin typeface="Montserrat" panose="00000500000000000000" pitchFamily="2" charset="0"/>
            </a:rPr>
            <a:t>de</a:t>
          </a:r>
          <a:r>
            <a:rPr lang="es-MX" b="1" dirty="0" smtClean="0">
              <a:latin typeface="Montserrat" panose="00000500000000000000" pitchFamily="2" charset="0"/>
            </a:rPr>
            <a:t> </a:t>
          </a:r>
          <a:r>
            <a:rPr lang="es-MX" dirty="0" smtClean="0">
              <a:latin typeface="Montserrat" panose="00000500000000000000" pitchFamily="2" charset="0"/>
            </a:rPr>
            <a:t>ha con Auditoria Técnica Preventiva</a:t>
          </a:r>
          <a:endParaRPr lang="es-MX" dirty="0">
            <a:latin typeface="Montserrat" panose="00000500000000000000" pitchFamily="2" charset="0"/>
          </a:endParaRPr>
        </a:p>
      </dgm:t>
    </dgm:pt>
    <dgm:pt modelId="{905793D5-114C-4504-99F0-D199A374D838}" type="parTrans" cxnId="{89148098-CAEA-4D7F-9081-D7B17FE574F2}">
      <dgm:prSet/>
      <dgm:spPr/>
      <dgm:t>
        <a:bodyPr/>
        <a:lstStyle/>
        <a:p>
          <a:endParaRPr lang="es-MX"/>
        </a:p>
      </dgm:t>
    </dgm:pt>
    <dgm:pt modelId="{BA8ECBD1-6BA1-4D4F-BAD0-D42F2137EE2F}" type="sibTrans" cxnId="{89148098-CAEA-4D7F-9081-D7B17FE574F2}">
      <dgm:prSet/>
      <dgm:spPr/>
      <dgm:t>
        <a:bodyPr/>
        <a:lstStyle/>
        <a:p>
          <a:endParaRPr lang="es-MX"/>
        </a:p>
      </dgm:t>
    </dgm:pt>
    <dgm:pt modelId="{7CC1386F-FDB4-4F77-A269-74FA92C7F7C3}" type="pres">
      <dgm:prSet presAssocID="{0923D358-041F-49C9-8278-7AFAD6D2D549}" presName="Name0" presStyleCnt="0">
        <dgm:presLayoutVars>
          <dgm:dir/>
          <dgm:animLvl val="lvl"/>
          <dgm:resizeHandles val="exact"/>
        </dgm:presLayoutVars>
      </dgm:prSet>
      <dgm:spPr/>
    </dgm:pt>
    <dgm:pt modelId="{2A4DA7C8-B722-4715-AD07-2413945A2EE5}" type="pres">
      <dgm:prSet presAssocID="{895BC0E0-2DDE-4D48-832B-DFD089075116}" presName="Name8" presStyleCnt="0"/>
      <dgm:spPr/>
    </dgm:pt>
    <dgm:pt modelId="{3DF2B661-DC3A-4AD7-85D0-6EFEBB53D762}" type="pres">
      <dgm:prSet presAssocID="{895BC0E0-2DDE-4D48-832B-DFD089075116}" presName="level" presStyleLbl="node1" presStyleIdx="0" presStyleCnt="4" custLinFactNeighborX="1755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8304E075-A029-4DC7-BBF5-C5A59D6D18BF}" type="pres">
      <dgm:prSet presAssocID="{895BC0E0-2DDE-4D48-832B-DFD089075116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F48CE2B-0A94-4206-B388-4280F2CA5055}" type="pres">
      <dgm:prSet presAssocID="{A3D8580B-DA80-48D2-99F4-7E2C7B6F26AC}" presName="Name8" presStyleCnt="0"/>
      <dgm:spPr/>
    </dgm:pt>
    <dgm:pt modelId="{735A2995-EF94-4511-A5EE-E4F45E9351FB}" type="pres">
      <dgm:prSet presAssocID="{A3D8580B-DA80-48D2-99F4-7E2C7B6F26AC}" presName="level" presStyleLbl="node1" presStyleIdx="1" presStyleCnt="4" custScaleY="47052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5A75CB23-2D6D-489C-89BC-F1832A1B9AB8}" type="pres">
      <dgm:prSet presAssocID="{A3D8580B-DA80-48D2-99F4-7E2C7B6F26AC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F69B425-7402-4A00-AF53-31A1BBE9E4D6}" type="pres">
      <dgm:prSet presAssocID="{1ED26E63-D887-44C1-9B3F-03297DDF2285}" presName="Name8" presStyleCnt="0"/>
      <dgm:spPr/>
    </dgm:pt>
    <dgm:pt modelId="{2C77DD01-EE8C-41BB-91C5-3C66DA1A730C}" type="pres">
      <dgm:prSet presAssocID="{1ED26E63-D887-44C1-9B3F-03297DDF2285}" presName="level" presStyleLbl="node1" presStyleIdx="2" presStyleCnt="4" custScaleY="35374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DEE37597-75DF-4BD2-8DC6-69C715D4B9C1}" type="pres">
      <dgm:prSet presAssocID="{1ED26E63-D887-44C1-9B3F-03297DDF2285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5E1C2A65-08B1-4972-B7FF-F1678C97E08B}" type="pres">
      <dgm:prSet presAssocID="{FD498BC7-9C52-42A5-BF7F-B6D247A70CEF}" presName="Name8" presStyleCnt="0"/>
      <dgm:spPr/>
    </dgm:pt>
    <dgm:pt modelId="{955E96CF-2EE6-4C6B-93A2-9518BED65B27}" type="pres">
      <dgm:prSet presAssocID="{FD498BC7-9C52-42A5-BF7F-B6D247A70CEF}" presName="level" presStyleLbl="node1" presStyleIdx="3" presStyleCnt="4" custScaleY="91150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B339909C-4983-4E18-83EB-1DD9E9720F39}" type="pres">
      <dgm:prSet presAssocID="{FD498BC7-9C52-42A5-BF7F-B6D247A70CEF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14283393-FC8D-40BB-9B17-E9C08F08C916}" type="presOf" srcId="{A3D8580B-DA80-48D2-99F4-7E2C7B6F26AC}" destId="{735A2995-EF94-4511-A5EE-E4F45E9351FB}" srcOrd="0" destOrd="0" presId="urn:microsoft.com/office/officeart/2005/8/layout/pyramid1"/>
    <dgm:cxn modelId="{B5911005-9F29-46D4-8D88-26D1F3BD7CA8}" type="presOf" srcId="{895BC0E0-2DDE-4D48-832B-DFD089075116}" destId="{3DF2B661-DC3A-4AD7-85D0-6EFEBB53D762}" srcOrd="0" destOrd="0" presId="urn:microsoft.com/office/officeart/2005/8/layout/pyramid1"/>
    <dgm:cxn modelId="{8B1B9A20-9F7C-4DE2-B250-49523C4AD1A5}" type="presOf" srcId="{0923D358-041F-49C9-8278-7AFAD6D2D549}" destId="{7CC1386F-FDB4-4F77-A269-74FA92C7F7C3}" srcOrd="0" destOrd="0" presId="urn:microsoft.com/office/officeart/2005/8/layout/pyramid1"/>
    <dgm:cxn modelId="{0FE8F985-C287-4E9C-89F1-378135B4A7AA}" type="presOf" srcId="{FD498BC7-9C52-42A5-BF7F-B6D247A70CEF}" destId="{955E96CF-2EE6-4C6B-93A2-9518BED65B27}" srcOrd="0" destOrd="0" presId="urn:microsoft.com/office/officeart/2005/8/layout/pyramid1"/>
    <dgm:cxn modelId="{40D96474-913F-489D-91A7-F4EF260B7FF8}" type="presOf" srcId="{FD498BC7-9C52-42A5-BF7F-B6D247A70CEF}" destId="{B339909C-4983-4E18-83EB-1DD9E9720F39}" srcOrd="1" destOrd="0" presId="urn:microsoft.com/office/officeart/2005/8/layout/pyramid1"/>
    <dgm:cxn modelId="{8BF2EB74-EE78-4C1B-A8DC-DFFCEF517FBE}" srcId="{0923D358-041F-49C9-8278-7AFAD6D2D549}" destId="{FD498BC7-9C52-42A5-BF7F-B6D247A70CEF}" srcOrd="3" destOrd="0" parTransId="{05D7A0A2-7436-4C09-AE5B-EDD7B5104EDC}" sibTransId="{01B0C901-4EB8-4C8C-B3B7-E4FF77F25C15}"/>
    <dgm:cxn modelId="{41A4B448-21B4-4B89-83D3-5F478114B728}" type="presOf" srcId="{1ED26E63-D887-44C1-9B3F-03297DDF2285}" destId="{2C77DD01-EE8C-41BB-91C5-3C66DA1A730C}" srcOrd="0" destOrd="0" presId="urn:microsoft.com/office/officeart/2005/8/layout/pyramid1"/>
    <dgm:cxn modelId="{26844AD1-23C2-48D0-AEE2-C341E54A7A00}" srcId="{0923D358-041F-49C9-8278-7AFAD6D2D549}" destId="{895BC0E0-2DDE-4D48-832B-DFD089075116}" srcOrd="0" destOrd="0" parTransId="{D22CD137-7597-4897-B165-2148DAB3E615}" sibTransId="{F2D5D1E8-593E-4F08-BE88-44B2292CFAD9}"/>
    <dgm:cxn modelId="{C6DFA9F4-31CE-482A-BD47-84BBB84A5543}" srcId="{0923D358-041F-49C9-8278-7AFAD6D2D549}" destId="{A3D8580B-DA80-48D2-99F4-7E2C7B6F26AC}" srcOrd="1" destOrd="0" parTransId="{875561D5-1F36-469C-B4AD-65D0F8345C2B}" sibTransId="{9F977D5C-3938-488C-B057-60FDFC7B8C35}"/>
    <dgm:cxn modelId="{C566AAA5-03AA-42E5-988A-95625702DC21}" type="presOf" srcId="{A3D8580B-DA80-48D2-99F4-7E2C7B6F26AC}" destId="{5A75CB23-2D6D-489C-89BC-F1832A1B9AB8}" srcOrd="1" destOrd="0" presId="urn:microsoft.com/office/officeart/2005/8/layout/pyramid1"/>
    <dgm:cxn modelId="{9FBDF45F-DD1C-4C5F-9A48-47C2DC6DCE89}" type="presOf" srcId="{1ED26E63-D887-44C1-9B3F-03297DDF2285}" destId="{DEE37597-75DF-4BD2-8DC6-69C715D4B9C1}" srcOrd="1" destOrd="0" presId="urn:microsoft.com/office/officeart/2005/8/layout/pyramid1"/>
    <dgm:cxn modelId="{3B5F0C9B-DBBF-496D-913A-C7F2933C293F}" type="presOf" srcId="{895BC0E0-2DDE-4D48-832B-DFD089075116}" destId="{8304E075-A029-4DC7-BBF5-C5A59D6D18BF}" srcOrd="1" destOrd="0" presId="urn:microsoft.com/office/officeart/2005/8/layout/pyramid1"/>
    <dgm:cxn modelId="{89148098-CAEA-4D7F-9081-D7B17FE574F2}" srcId="{0923D358-041F-49C9-8278-7AFAD6D2D549}" destId="{1ED26E63-D887-44C1-9B3F-03297DDF2285}" srcOrd="2" destOrd="0" parTransId="{905793D5-114C-4504-99F0-D199A374D838}" sibTransId="{BA8ECBD1-6BA1-4D4F-BAD0-D42F2137EE2F}"/>
    <dgm:cxn modelId="{C285DF57-2D52-40F4-80FF-840C0346EF6B}" type="presParOf" srcId="{7CC1386F-FDB4-4F77-A269-74FA92C7F7C3}" destId="{2A4DA7C8-B722-4715-AD07-2413945A2EE5}" srcOrd="0" destOrd="0" presId="urn:microsoft.com/office/officeart/2005/8/layout/pyramid1"/>
    <dgm:cxn modelId="{F408D2D0-F5FA-420E-B86A-692CB106C35A}" type="presParOf" srcId="{2A4DA7C8-B722-4715-AD07-2413945A2EE5}" destId="{3DF2B661-DC3A-4AD7-85D0-6EFEBB53D762}" srcOrd="0" destOrd="0" presId="urn:microsoft.com/office/officeart/2005/8/layout/pyramid1"/>
    <dgm:cxn modelId="{78EDD7C8-4972-45D9-90BA-2BD061FEA5CB}" type="presParOf" srcId="{2A4DA7C8-B722-4715-AD07-2413945A2EE5}" destId="{8304E075-A029-4DC7-BBF5-C5A59D6D18BF}" srcOrd="1" destOrd="0" presId="urn:microsoft.com/office/officeart/2005/8/layout/pyramid1"/>
    <dgm:cxn modelId="{FCE64508-FE40-467A-A678-00D8311B39ED}" type="presParOf" srcId="{7CC1386F-FDB4-4F77-A269-74FA92C7F7C3}" destId="{6F48CE2B-0A94-4206-B388-4280F2CA5055}" srcOrd="1" destOrd="0" presId="urn:microsoft.com/office/officeart/2005/8/layout/pyramid1"/>
    <dgm:cxn modelId="{DE467E2C-B32E-47CD-9D3A-37E7AC55E8FF}" type="presParOf" srcId="{6F48CE2B-0A94-4206-B388-4280F2CA5055}" destId="{735A2995-EF94-4511-A5EE-E4F45E9351FB}" srcOrd="0" destOrd="0" presId="urn:microsoft.com/office/officeart/2005/8/layout/pyramid1"/>
    <dgm:cxn modelId="{9DFA9278-2DBE-4536-8657-1F309E46CAF0}" type="presParOf" srcId="{6F48CE2B-0A94-4206-B388-4280F2CA5055}" destId="{5A75CB23-2D6D-489C-89BC-F1832A1B9AB8}" srcOrd="1" destOrd="0" presId="urn:microsoft.com/office/officeart/2005/8/layout/pyramid1"/>
    <dgm:cxn modelId="{7C05119F-E839-45A9-A349-44A84869481D}" type="presParOf" srcId="{7CC1386F-FDB4-4F77-A269-74FA92C7F7C3}" destId="{4F69B425-7402-4A00-AF53-31A1BBE9E4D6}" srcOrd="2" destOrd="0" presId="urn:microsoft.com/office/officeart/2005/8/layout/pyramid1"/>
    <dgm:cxn modelId="{4F69E8DF-5AD7-4B52-8B6D-ACF848BEF889}" type="presParOf" srcId="{4F69B425-7402-4A00-AF53-31A1BBE9E4D6}" destId="{2C77DD01-EE8C-41BB-91C5-3C66DA1A730C}" srcOrd="0" destOrd="0" presId="urn:microsoft.com/office/officeart/2005/8/layout/pyramid1"/>
    <dgm:cxn modelId="{E676832B-422B-4F88-B612-0457BF072EBD}" type="presParOf" srcId="{4F69B425-7402-4A00-AF53-31A1BBE9E4D6}" destId="{DEE37597-75DF-4BD2-8DC6-69C715D4B9C1}" srcOrd="1" destOrd="0" presId="urn:microsoft.com/office/officeart/2005/8/layout/pyramid1"/>
    <dgm:cxn modelId="{93FCBB61-4F89-49C5-8A95-BA904FC6D4DD}" type="presParOf" srcId="{7CC1386F-FDB4-4F77-A269-74FA92C7F7C3}" destId="{5E1C2A65-08B1-4972-B7FF-F1678C97E08B}" srcOrd="3" destOrd="0" presId="urn:microsoft.com/office/officeart/2005/8/layout/pyramid1"/>
    <dgm:cxn modelId="{8B97BA99-9CCD-44BA-8C09-571E9ACE5AA8}" type="presParOf" srcId="{5E1C2A65-08B1-4972-B7FF-F1678C97E08B}" destId="{955E96CF-2EE6-4C6B-93A2-9518BED65B27}" srcOrd="0" destOrd="0" presId="urn:microsoft.com/office/officeart/2005/8/layout/pyramid1"/>
    <dgm:cxn modelId="{4F9643DB-1C9A-4EDA-ABC2-385A8D66DF66}" type="presParOf" srcId="{5E1C2A65-08B1-4972-B7FF-F1678C97E08B}" destId="{B339909C-4983-4E18-83EB-1DD9E9720F39}" srcOrd="1" destOrd="0" presId="urn:microsoft.com/office/officeart/2005/8/layout/pyramid1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C42DA34-B6D0-4F7D-A587-3BBCAF916105}" type="doc">
      <dgm:prSet loTypeId="urn:microsoft.com/office/officeart/2005/8/layout/h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MX"/>
        </a:p>
      </dgm:t>
    </dgm:pt>
    <dgm:pt modelId="{85ED9CDF-0F46-43F9-891E-0054EFDDA45B}">
      <dgm:prSet phldrT="[Texto]" custT="1"/>
      <dgm:spPr/>
      <dgm:t>
        <a:bodyPr/>
        <a:lstStyle/>
        <a:p>
          <a:r>
            <a:rPr lang="es-MX" sz="1800" dirty="0" smtClean="0"/>
            <a:t>Incentivos</a:t>
          </a:r>
          <a:endParaRPr lang="es-MX" sz="1800" dirty="0"/>
        </a:p>
      </dgm:t>
    </dgm:pt>
    <dgm:pt modelId="{9E5516BD-A924-4A3C-83AE-A9B0891EBE36}" type="parTrans" cxnId="{F38F37DD-F9BE-4EF8-8390-25A7FAC0409F}">
      <dgm:prSet/>
      <dgm:spPr/>
      <dgm:t>
        <a:bodyPr/>
        <a:lstStyle/>
        <a:p>
          <a:endParaRPr lang="es-MX"/>
        </a:p>
      </dgm:t>
    </dgm:pt>
    <dgm:pt modelId="{A72994F3-195C-4B86-A976-24B299659AE2}" type="sibTrans" cxnId="{F38F37DD-F9BE-4EF8-8390-25A7FAC0409F}">
      <dgm:prSet/>
      <dgm:spPr/>
      <dgm:t>
        <a:bodyPr/>
        <a:lstStyle/>
        <a:p>
          <a:endParaRPr lang="es-MX"/>
        </a:p>
      </dgm:t>
    </dgm:pt>
    <dgm:pt modelId="{55445853-604E-473C-94DB-4AB2D7B69B7A}">
      <dgm:prSet phldrT="[Texto]" custT="1"/>
      <dgm:spPr/>
      <dgm:t>
        <a:bodyPr/>
        <a:lstStyle/>
        <a:p>
          <a:r>
            <a:rPr lang="es-MX" sz="1800" dirty="0" smtClean="0"/>
            <a:t>Priorizar proyectos estratégicos integrales y de valor agregado.</a:t>
          </a:r>
          <a:endParaRPr lang="es-MX" sz="1800" dirty="0"/>
        </a:p>
      </dgm:t>
    </dgm:pt>
    <dgm:pt modelId="{6721D993-C94B-4D73-BF50-6CD0EE5DF850}" type="parTrans" cxnId="{ED20775B-B4C2-4F2A-A89A-B6B91FEFB097}">
      <dgm:prSet/>
      <dgm:spPr/>
      <dgm:t>
        <a:bodyPr/>
        <a:lstStyle/>
        <a:p>
          <a:endParaRPr lang="es-MX"/>
        </a:p>
      </dgm:t>
    </dgm:pt>
    <dgm:pt modelId="{1E796802-7644-49DB-B5EC-BA1456E33B46}" type="sibTrans" cxnId="{ED20775B-B4C2-4F2A-A89A-B6B91FEFB097}">
      <dgm:prSet/>
      <dgm:spPr/>
      <dgm:t>
        <a:bodyPr/>
        <a:lstStyle/>
        <a:p>
          <a:endParaRPr lang="es-MX"/>
        </a:p>
      </dgm:t>
    </dgm:pt>
    <dgm:pt modelId="{D823CA8D-1F99-4023-A56F-707854B5D054}">
      <dgm:prSet phldrT="[Texto]" custT="1"/>
      <dgm:spPr/>
      <dgm:t>
        <a:bodyPr/>
        <a:lstStyle/>
        <a:p>
          <a:r>
            <a:rPr lang="es-MX" sz="1800" dirty="0" smtClean="0"/>
            <a:t>Mecanismos</a:t>
          </a:r>
          <a:endParaRPr lang="es-MX" sz="1800" dirty="0"/>
        </a:p>
      </dgm:t>
    </dgm:pt>
    <dgm:pt modelId="{AB720C02-32EC-4FB4-B5FB-146B4A5E7C46}" type="parTrans" cxnId="{8D124584-89EB-4839-9939-3FDB6551AB16}">
      <dgm:prSet/>
      <dgm:spPr/>
      <dgm:t>
        <a:bodyPr/>
        <a:lstStyle/>
        <a:p>
          <a:endParaRPr lang="es-MX"/>
        </a:p>
      </dgm:t>
    </dgm:pt>
    <dgm:pt modelId="{142B2FF4-5571-4ECA-AEE9-2527C4A3FC55}" type="sibTrans" cxnId="{8D124584-89EB-4839-9939-3FDB6551AB16}">
      <dgm:prSet/>
      <dgm:spPr/>
      <dgm:t>
        <a:bodyPr/>
        <a:lstStyle/>
        <a:p>
          <a:endParaRPr lang="es-MX"/>
        </a:p>
      </dgm:t>
    </dgm:pt>
    <dgm:pt modelId="{A7E78F69-4FA6-492F-AE9E-2AD6915FED29}">
      <dgm:prSet phldrT="[Texto]" custT="1"/>
      <dgm:spPr/>
      <dgm:t>
        <a:bodyPr/>
        <a:lstStyle/>
        <a:p>
          <a:r>
            <a:rPr lang="es-MX" sz="1700" dirty="0" smtClean="0"/>
            <a:t>Vinculación de sector privado y social.</a:t>
          </a:r>
          <a:endParaRPr lang="es-MX" sz="1700" dirty="0"/>
        </a:p>
      </dgm:t>
    </dgm:pt>
    <dgm:pt modelId="{EFF493A1-BA53-48B5-9AA7-5D2185784C2A}" type="parTrans" cxnId="{A61DD39A-DD3A-4A77-B5B9-1AF30200796A}">
      <dgm:prSet/>
      <dgm:spPr/>
      <dgm:t>
        <a:bodyPr/>
        <a:lstStyle/>
        <a:p>
          <a:endParaRPr lang="es-MX"/>
        </a:p>
      </dgm:t>
    </dgm:pt>
    <dgm:pt modelId="{BCB3D7C9-0AF0-4B35-A13F-F6F67DCB7732}" type="sibTrans" cxnId="{A61DD39A-DD3A-4A77-B5B9-1AF30200796A}">
      <dgm:prSet/>
      <dgm:spPr/>
      <dgm:t>
        <a:bodyPr/>
        <a:lstStyle/>
        <a:p>
          <a:endParaRPr lang="es-MX"/>
        </a:p>
      </dgm:t>
    </dgm:pt>
    <dgm:pt modelId="{2398F778-5831-4429-8032-363FDCB0F74F}">
      <dgm:prSet phldrT="[Texto]" custT="1"/>
      <dgm:spPr/>
      <dgm:t>
        <a:bodyPr/>
        <a:lstStyle/>
        <a:p>
          <a:r>
            <a:rPr lang="es-MX" sz="1700" dirty="0" smtClean="0"/>
            <a:t>Financiamiento y esquemas de garantías apropiadas.</a:t>
          </a:r>
          <a:endParaRPr lang="es-MX" sz="1700" dirty="0"/>
        </a:p>
      </dgm:t>
    </dgm:pt>
    <dgm:pt modelId="{9825A257-2F73-4C2F-88F1-B75A8F165B45}" type="parTrans" cxnId="{3485DA38-B4D5-4777-8CA2-A72A6B12A04D}">
      <dgm:prSet/>
      <dgm:spPr/>
      <dgm:t>
        <a:bodyPr/>
        <a:lstStyle/>
        <a:p>
          <a:endParaRPr lang="es-MX"/>
        </a:p>
      </dgm:t>
    </dgm:pt>
    <dgm:pt modelId="{2D78D1B6-A1AE-47F9-8285-D8F97978D997}" type="sibTrans" cxnId="{3485DA38-B4D5-4777-8CA2-A72A6B12A04D}">
      <dgm:prSet/>
      <dgm:spPr/>
      <dgm:t>
        <a:bodyPr/>
        <a:lstStyle/>
        <a:p>
          <a:endParaRPr lang="es-MX"/>
        </a:p>
      </dgm:t>
    </dgm:pt>
    <dgm:pt modelId="{7A2BDCAE-EFF1-4D8F-9B1C-F00D9E0C8EFA}">
      <dgm:prSet phldrT="[Texto]" custT="1"/>
      <dgm:spPr/>
      <dgm:t>
        <a:bodyPr/>
        <a:lstStyle/>
        <a:p>
          <a:r>
            <a:rPr lang="es-MX" sz="1800" dirty="0" smtClean="0"/>
            <a:t>Capitalización de garantías líquidas.</a:t>
          </a:r>
          <a:endParaRPr lang="es-MX" sz="1800" dirty="0"/>
        </a:p>
      </dgm:t>
    </dgm:pt>
    <dgm:pt modelId="{C51FCE18-5EF9-4FFF-8DE4-9909DFCD96D0}" type="parTrans" cxnId="{173EC81B-1A36-4526-AD33-189C64131BC2}">
      <dgm:prSet/>
      <dgm:spPr/>
      <dgm:t>
        <a:bodyPr/>
        <a:lstStyle/>
        <a:p>
          <a:endParaRPr lang="es-MX"/>
        </a:p>
      </dgm:t>
    </dgm:pt>
    <dgm:pt modelId="{16BA82D8-54C7-4D4F-8CC0-CB9E871D0ACB}" type="sibTrans" cxnId="{173EC81B-1A36-4526-AD33-189C64131BC2}">
      <dgm:prSet/>
      <dgm:spPr/>
      <dgm:t>
        <a:bodyPr/>
        <a:lstStyle/>
        <a:p>
          <a:endParaRPr lang="es-MX"/>
        </a:p>
      </dgm:t>
    </dgm:pt>
    <dgm:pt modelId="{2A4D3D6E-C4D0-4EC2-8641-3510FA7604E8}">
      <dgm:prSet phldrT="[Texto]" custT="1"/>
      <dgm:spPr/>
      <dgm:t>
        <a:bodyPr/>
        <a:lstStyle/>
        <a:p>
          <a:r>
            <a:rPr lang="es-MX" sz="1800" dirty="0" smtClean="0"/>
            <a:t>Acompañamiento especializado y continuo.</a:t>
          </a:r>
          <a:endParaRPr lang="es-MX" sz="1800" dirty="0"/>
        </a:p>
      </dgm:t>
    </dgm:pt>
    <dgm:pt modelId="{0275CF3E-07EA-4C77-AEBF-77DC22905A1D}" type="parTrans" cxnId="{75E8F73D-4B61-4A7F-8E51-E195C5BC5744}">
      <dgm:prSet/>
      <dgm:spPr/>
      <dgm:t>
        <a:bodyPr/>
        <a:lstStyle/>
        <a:p>
          <a:endParaRPr lang="es-MX"/>
        </a:p>
      </dgm:t>
    </dgm:pt>
    <dgm:pt modelId="{0F5E56F1-C40D-4353-8A53-60414A1D4A7B}" type="sibTrans" cxnId="{75E8F73D-4B61-4A7F-8E51-E195C5BC5744}">
      <dgm:prSet/>
      <dgm:spPr/>
      <dgm:t>
        <a:bodyPr/>
        <a:lstStyle/>
        <a:p>
          <a:endParaRPr lang="es-MX"/>
        </a:p>
      </dgm:t>
    </dgm:pt>
    <dgm:pt modelId="{6069B24E-0459-42E1-A2E3-11F083D546A6}">
      <dgm:prSet phldrT="[Texto]" custT="1"/>
      <dgm:spPr/>
      <dgm:t>
        <a:bodyPr/>
        <a:lstStyle/>
        <a:p>
          <a:r>
            <a:rPr lang="es-MX" sz="1800" dirty="0" smtClean="0"/>
            <a:t>Mayor prelación a proyectos de diversificación productiva.</a:t>
          </a:r>
          <a:endParaRPr lang="es-MX" sz="1800" dirty="0"/>
        </a:p>
      </dgm:t>
    </dgm:pt>
    <dgm:pt modelId="{2A175724-336C-4A7F-9E26-F35522D96B01}" type="parTrans" cxnId="{3967D395-9D6D-4C36-8A77-40DF4BA87E67}">
      <dgm:prSet/>
      <dgm:spPr/>
      <dgm:t>
        <a:bodyPr/>
        <a:lstStyle/>
        <a:p>
          <a:endParaRPr lang="es-MX"/>
        </a:p>
      </dgm:t>
    </dgm:pt>
    <dgm:pt modelId="{C7ABDA52-F7EE-4BDA-A48D-A2CFFF8C2C81}" type="sibTrans" cxnId="{3967D395-9D6D-4C36-8A77-40DF4BA87E67}">
      <dgm:prSet/>
      <dgm:spPr/>
      <dgm:t>
        <a:bodyPr/>
        <a:lstStyle/>
        <a:p>
          <a:endParaRPr lang="es-MX"/>
        </a:p>
      </dgm:t>
    </dgm:pt>
    <dgm:pt modelId="{7086CE33-B3A7-4E4C-A57E-115454184AC6}">
      <dgm:prSet phldrT="[Texto]" custT="1"/>
      <dgm:spPr/>
      <dgm:t>
        <a:bodyPr/>
        <a:lstStyle/>
        <a:p>
          <a:r>
            <a:rPr lang="es-MX" sz="1800" dirty="0" smtClean="0"/>
            <a:t>Mayor prelación a ejidos y comunidades que acrediten mejores prácticas de rendición de cuentas y distribución de beneficios.</a:t>
          </a:r>
          <a:endParaRPr lang="es-MX" sz="1800" dirty="0"/>
        </a:p>
      </dgm:t>
    </dgm:pt>
    <dgm:pt modelId="{AC87F2AC-B6BC-4E0F-8484-5CC9F4878E02}" type="parTrans" cxnId="{CBEA14E2-D29B-47CC-AAB9-0216583473EA}">
      <dgm:prSet/>
      <dgm:spPr/>
      <dgm:t>
        <a:bodyPr/>
        <a:lstStyle/>
        <a:p>
          <a:endParaRPr lang="es-MX"/>
        </a:p>
      </dgm:t>
    </dgm:pt>
    <dgm:pt modelId="{2ADAC67C-04FC-4479-9A2A-1C27D161293F}" type="sibTrans" cxnId="{CBEA14E2-D29B-47CC-AAB9-0216583473EA}">
      <dgm:prSet/>
      <dgm:spPr/>
      <dgm:t>
        <a:bodyPr/>
        <a:lstStyle/>
        <a:p>
          <a:endParaRPr lang="es-MX"/>
        </a:p>
      </dgm:t>
    </dgm:pt>
    <dgm:pt modelId="{250CE1FA-A119-4810-AB1C-C1A75946BF48}">
      <dgm:prSet phldrT="[Texto]" custT="1"/>
      <dgm:spPr/>
      <dgm:t>
        <a:bodyPr/>
        <a:lstStyle/>
        <a:p>
          <a:r>
            <a:rPr lang="es-MX" sz="1700" dirty="0" smtClean="0"/>
            <a:t>Reglas de operación que privilegien el fortalecimientos de la cadena de valor.</a:t>
          </a:r>
          <a:endParaRPr lang="es-MX" sz="1700" dirty="0"/>
        </a:p>
      </dgm:t>
    </dgm:pt>
    <dgm:pt modelId="{CAB32DFF-A8C3-4CC3-BCBD-FDD61647E67B}" type="parTrans" cxnId="{C8140FC2-ED4A-4897-8036-65A3A04E3144}">
      <dgm:prSet/>
      <dgm:spPr/>
      <dgm:t>
        <a:bodyPr/>
        <a:lstStyle/>
        <a:p>
          <a:endParaRPr lang="es-MX"/>
        </a:p>
      </dgm:t>
    </dgm:pt>
    <dgm:pt modelId="{7144A36B-E7F3-41D0-AF3D-6F359E3A5135}" type="sibTrans" cxnId="{C8140FC2-ED4A-4897-8036-65A3A04E3144}">
      <dgm:prSet/>
      <dgm:spPr/>
      <dgm:t>
        <a:bodyPr/>
        <a:lstStyle/>
        <a:p>
          <a:endParaRPr lang="es-MX"/>
        </a:p>
      </dgm:t>
    </dgm:pt>
    <dgm:pt modelId="{22322A48-E2B1-438D-B186-4BD640EC7F82}">
      <dgm:prSet phldrT="[Texto]" custT="1"/>
      <dgm:spPr/>
      <dgm:t>
        <a:bodyPr/>
        <a:lstStyle/>
        <a:p>
          <a:r>
            <a:rPr lang="es-MX" sz="1700" dirty="0" smtClean="0"/>
            <a:t>Concurrencia de recursos para proyectos estratégicos.</a:t>
          </a:r>
          <a:endParaRPr lang="es-MX" sz="1700" dirty="0"/>
        </a:p>
      </dgm:t>
    </dgm:pt>
    <dgm:pt modelId="{2C7834DB-AE62-454D-BFF1-76F8D149B3C5}" type="parTrans" cxnId="{2D3B21E2-C573-4421-BA86-7B7E30A40BE4}">
      <dgm:prSet/>
      <dgm:spPr/>
      <dgm:t>
        <a:bodyPr/>
        <a:lstStyle/>
        <a:p>
          <a:endParaRPr lang="es-MX"/>
        </a:p>
      </dgm:t>
    </dgm:pt>
    <dgm:pt modelId="{87322ED8-B989-495D-97B2-61738E0D638C}" type="sibTrans" cxnId="{2D3B21E2-C573-4421-BA86-7B7E30A40BE4}">
      <dgm:prSet/>
      <dgm:spPr/>
      <dgm:t>
        <a:bodyPr/>
        <a:lstStyle/>
        <a:p>
          <a:endParaRPr lang="es-MX"/>
        </a:p>
      </dgm:t>
    </dgm:pt>
    <dgm:pt modelId="{F221522E-E527-4399-BB94-A7FBFFF7B67F}">
      <dgm:prSet phldrT="[Texto]" custT="1"/>
      <dgm:spPr/>
      <dgm:t>
        <a:bodyPr/>
        <a:lstStyle/>
        <a:p>
          <a:r>
            <a:rPr lang="es-MX" sz="1800" dirty="0" smtClean="0"/>
            <a:t>Privilegiar proyectos incluyentes (jóvenes, mujeres y pueblos originarios).</a:t>
          </a:r>
          <a:endParaRPr lang="es-MX" sz="1800" dirty="0"/>
        </a:p>
      </dgm:t>
    </dgm:pt>
    <dgm:pt modelId="{27079129-F161-4D96-B720-FEF87CB7E9A5}" type="parTrans" cxnId="{873460A2-EF82-4678-AE13-7E8BBF4809EE}">
      <dgm:prSet/>
      <dgm:spPr/>
      <dgm:t>
        <a:bodyPr/>
        <a:lstStyle/>
        <a:p>
          <a:endParaRPr lang="es-MX"/>
        </a:p>
      </dgm:t>
    </dgm:pt>
    <dgm:pt modelId="{E97EA7F2-E1B2-433D-8903-4F94034CCD38}" type="sibTrans" cxnId="{873460A2-EF82-4678-AE13-7E8BBF4809EE}">
      <dgm:prSet/>
      <dgm:spPr/>
      <dgm:t>
        <a:bodyPr/>
        <a:lstStyle/>
        <a:p>
          <a:endParaRPr lang="es-MX"/>
        </a:p>
      </dgm:t>
    </dgm:pt>
    <dgm:pt modelId="{E5118332-0246-4CA5-8074-91DA1423053F}">
      <dgm:prSet phldrT="[Texto]" custT="1"/>
      <dgm:spPr/>
      <dgm:t>
        <a:bodyPr/>
        <a:lstStyle/>
        <a:p>
          <a:r>
            <a:rPr lang="es-MX" sz="1700" dirty="0" smtClean="0"/>
            <a:t>Desarrollo de capacidades técnicas, administrativas y gerenciales.</a:t>
          </a:r>
          <a:endParaRPr lang="es-MX" sz="1700" dirty="0"/>
        </a:p>
      </dgm:t>
    </dgm:pt>
    <dgm:pt modelId="{8B8F89BB-D128-438C-A55C-69618552D050}" type="parTrans" cxnId="{39B2CD5F-A84F-4F67-BC9C-EC281DC4B6FB}">
      <dgm:prSet/>
      <dgm:spPr/>
      <dgm:t>
        <a:bodyPr/>
        <a:lstStyle/>
        <a:p>
          <a:endParaRPr lang="es-MX"/>
        </a:p>
      </dgm:t>
    </dgm:pt>
    <dgm:pt modelId="{622E8F3F-829E-420C-8633-5D2ECC606E32}" type="sibTrans" cxnId="{39B2CD5F-A84F-4F67-BC9C-EC281DC4B6FB}">
      <dgm:prSet/>
      <dgm:spPr/>
      <dgm:t>
        <a:bodyPr/>
        <a:lstStyle/>
        <a:p>
          <a:endParaRPr lang="es-MX"/>
        </a:p>
      </dgm:t>
    </dgm:pt>
    <dgm:pt modelId="{E4F96D79-1F78-4466-936D-898BAD2E699B}">
      <dgm:prSet phldrT="[Texto]" custT="1"/>
      <dgm:spPr/>
      <dgm:t>
        <a:bodyPr/>
        <a:lstStyle/>
        <a:p>
          <a:r>
            <a:rPr lang="es-MX" sz="1700" dirty="0" smtClean="0"/>
            <a:t>Estrategia de desarrollo de proveedores sistema producto y alianzas para la comercialización.</a:t>
          </a:r>
          <a:endParaRPr lang="es-MX" sz="1700" dirty="0"/>
        </a:p>
      </dgm:t>
    </dgm:pt>
    <dgm:pt modelId="{C47B2725-D1BA-4284-BC19-38751B977E4E}" type="parTrans" cxnId="{EEFB56E1-E571-4DD5-A40F-F8EEFF6E7521}">
      <dgm:prSet/>
      <dgm:spPr/>
      <dgm:t>
        <a:bodyPr/>
        <a:lstStyle/>
        <a:p>
          <a:endParaRPr lang="es-MX"/>
        </a:p>
      </dgm:t>
    </dgm:pt>
    <dgm:pt modelId="{FAEEC857-39E8-47FB-8DEF-39C5BDF38C0C}" type="sibTrans" cxnId="{EEFB56E1-E571-4DD5-A40F-F8EEFF6E7521}">
      <dgm:prSet/>
      <dgm:spPr/>
      <dgm:t>
        <a:bodyPr/>
        <a:lstStyle/>
        <a:p>
          <a:endParaRPr lang="es-MX"/>
        </a:p>
      </dgm:t>
    </dgm:pt>
    <dgm:pt modelId="{2F814737-5768-4E2B-8055-F16F54048B56}">
      <dgm:prSet phldrT="[Texto]" custT="1"/>
      <dgm:spPr/>
      <dgm:t>
        <a:bodyPr/>
        <a:lstStyle/>
        <a:p>
          <a:r>
            <a:rPr lang="es-MX" sz="1700" dirty="0" smtClean="0"/>
            <a:t>Impulsar un sistema de </a:t>
          </a:r>
          <a:r>
            <a:rPr lang="es-MX" sz="1700" dirty="0" err="1" smtClean="0"/>
            <a:t>extensionismo</a:t>
          </a:r>
          <a:r>
            <a:rPr lang="es-MX" sz="1700" dirty="0" smtClean="0"/>
            <a:t>.</a:t>
          </a:r>
          <a:endParaRPr lang="es-MX" sz="1700" dirty="0"/>
        </a:p>
      </dgm:t>
    </dgm:pt>
    <dgm:pt modelId="{5A6D7980-704D-491C-AFB8-EAC50EDCE847}" type="parTrans" cxnId="{E7717BD9-38CC-4BF4-A300-D4B5F4F586ED}">
      <dgm:prSet/>
      <dgm:spPr/>
      <dgm:t>
        <a:bodyPr/>
        <a:lstStyle/>
        <a:p>
          <a:endParaRPr lang="es-MX"/>
        </a:p>
      </dgm:t>
    </dgm:pt>
    <dgm:pt modelId="{E72DC0E3-B9C1-4582-88C4-3394831CEDEE}" type="sibTrans" cxnId="{E7717BD9-38CC-4BF4-A300-D4B5F4F586ED}">
      <dgm:prSet/>
      <dgm:spPr/>
      <dgm:t>
        <a:bodyPr/>
        <a:lstStyle/>
        <a:p>
          <a:endParaRPr lang="es-MX"/>
        </a:p>
      </dgm:t>
    </dgm:pt>
    <dgm:pt modelId="{99E61D78-5C72-4835-AAE1-85602AFC9B11}">
      <dgm:prSet phldrT="[Texto]" custT="1"/>
      <dgm:spPr/>
      <dgm:t>
        <a:bodyPr/>
        <a:lstStyle/>
        <a:p>
          <a:r>
            <a:rPr lang="es-MX" sz="1700" dirty="0" smtClean="0"/>
            <a:t>Intercambio de experiencias nacionales e internacionales.</a:t>
          </a:r>
          <a:endParaRPr lang="es-MX" sz="1700" dirty="0"/>
        </a:p>
      </dgm:t>
    </dgm:pt>
    <dgm:pt modelId="{83A282F4-2D3E-4A7C-BC91-6033E7F147A7}" type="parTrans" cxnId="{EB64EA4D-0F6B-49E5-8C73-3998ADEFE83D}">
      <dgm:prSet/>
      <dgm:spPr/>
      <dgm:t>
        <a:bodyPr/>
        <a:lstStyle/>
        <a:p>
          <a:endParaRPr lang="es-MX"/>
        </a:p>
      </dgm:t>
    </dgm:pt>
    <dgm:pt modelId="{A0B79BDC-3BB3-46A7-913D-91B165073785}" type="sibTrans" cxnId="{EB64EA4D-0F6B-49E5-8C73-3998ADEFE83D}">
      <dgm:prSet/>
      <dgm:spPr/>
      <dgm:t>
        <a:bodyPr/>
        <a:lstStyle/>
        <a:p>
          <a:endParaRPr lang="es-MX"/>
        </a:p>
      </dgm:t>
    </dgm:pt>
    <dgm:pt modelId="{BA2389FB-5D64-48CA-9A4E-FA21C5C94CBD}">
      <dgm:prSet phldrT="[Texto]" custT="1"/>
      <dgm:spPr/>
      <dgm:t>
        <a:bodyPr/>
        <a:lstStyle/>
        <a:p>
          <a:r>
            <a:rPr lang="es-MX" sz="1700" dirty="0" smtClean="0"/>
            <a:t>Promover políticas institucionales de consumo responsable.</a:t>
          </a:r>
          <a:endParaRPr lang="es-MX" sz="1700" dirty="0"/>
        </a:p>
      </dgm:t>
    </dgm:pt>
    <dgm:pt modelId="{7CAF003D-4A5D-4FFB-95FE-562A7660300B}" type="parTrans" cxnId="{F8B43938-D4CA-4588-A1DD-D7893C294749}">
      <dgm:prSet/>
      <dgm:spPr/>
      <dgm:t>
        <a:bodyPr/>
        <a:lstStyle/>
        <a:p>
          <a:endParaRPr lang="es-MX"/>
        </a:p>
      </dgm:t>
    </dgm:pt>
    <dgm:pt modelId="{57255F4D-BF9F-4DE1-84BB-94C3F8B37DD6}" type="sibTrans" cxnId="{F8B43938-D4CA-4588-A1DD-D7893C294749}">
      <dgm:prSet/>
      <dgm:spPr/>
      <dgm:t>
        <a:bodyPr/>
        <a:lstStyle/>
        <a:p>
          <a:endParaRPr lang="es-MX"/>
        </a:p>
      </dgm:t>
    </dgm:pt>
    <dgm:pt modelId="{A70F37AF-6C65-42BA-BB53-D8D4BC5348CA}">
      <dgm:prSet phldrT="[Texto]" custT="1"/>
      <dgm:spPr/>
      <dgm:t>
        <a:bodyPr/>
        <a:lstStyle/>
        <a:p>
          <a:r>
            <a:rPr lang="es-MX" sz="1800" dirty="0" smtClean="0"/>
            <a:t>Priorizar los proyectos que consideren puntos de venta.</a:t>
          </a:r>
          <a:endParaRPr lang="es-MX" sz="1800" dirty="0"/>
        </a:p>
      </dgm:t>
    </dgm:pt>
    <dgm:pt modelId="{9926FCB5-3CD9-49AC-AAFA-2251797A70B0}" type="parTrans" cxnId="{E3F00DFE-531C-4CCF-BB3D-0174A67C11C3}">
      <dgm:prSet/>
      <dgm:spPr/>
      <dgm:t>
        <a:bodyPr/>
        <a:lstStyle/>
        <a:p>
          <a:endParaRPr lang="es-MX"/>
        </a:p>
      </dgm:t>
    </dgm:pt>
    <dgm:pt modelId="{0BB74844-EBFF-497D-A607-241567280232}" type="sibTrans" cxnId="{E3F00DFE-531C-4CCF-BB3D-0174A67C11C3}">
      <dgm:prSet/>
      <dgm:spPr/>
      <dgm:t>
        <a:bodyPr/>
        <a:lstStyle/>
        <a:p>
          <a:endParaRPr lang="es-MX"/>
        </a:p>
      </dgm:t>
    </dgm:pt>
    <dgm:pt modelId="{9669CBAD-8D57-45E5-8F6F-A7F34EAD76D8}" type="pres">
      <dgm:prSet presAssocID="{FC42DA34-B6D0-4F7D-A587-3BBCAF91610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0F09AE51-2371-42DC-AF30-09C66208A0F4}" type="pres">
      <dgm:prSet presAssocID="{85ED9CDF-0F46-43F9-891E-0054EFDDA45B}" presName="composite" presStyleCnt="0"/>
      <dgm:spPr/>
    </dgm:pt>
    <dgm:pt modelId="{5C7C0095-BC2A-4FAE-BA60-60BDA58AD0D2}" type="pres">
      <dgm:prSet presAssocID="{85ED9CDF-0F46-43F9-891E-0054EFDDA45B}" presName="parTx" presStyleLbl="alignNode1" presStyleIdx="0" presStyleCnt="2" custLinFactNeighborX="5756" custLinFactNeighborY="308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D1BEE96-7AC5-4F3E-AB77-608B3BF2806C}" type="pres">
      <dgm:prSet presAssocID="{85ED9CDF-0F46-43F9-891E-0054EFDDA45B}" presName="desTx" presStyleLbl="alignAccFollowNode1" presStyleIdx="0" presStyleCnt="2" custLinFactNeighborX="5756" custLinFactNeighborY="141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A8978CEC-4EB5-4B59-8512-FD2CFAE780AC}" type="pres">
      <dgm:prSet presAssocID="{A72994F3-195C-4B86-A976-24B299659AE2}" presName="space" presStyleCnt="0"/>
      <dgm:spPr/>
    </dgm:pt>
    <dgm:pt modelId="{8D587E91-5400-4586-9D53-8944C568C623}" type="pres">
      <dgm:prSet presAssocID="{D823CA8D-1F99-4023-A56F-707854B5D054}" presName="composite" presStyleCnt="0"/>
      <dgm:spPr/>
    </dgm:pt>
    <dgm:pt modelId="{3BC51DD4-56B7-48FD-BA17-1B397D0728EB}" type="pres">
      <dgm:prSet presAssocID="{D823CA8D-1F99-4023-A56F-707854B5D054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021A2F44-5287-432D-B721-CC6DBF996C32}" type="pres">
      <dgm:prSet presAssocID="{D823CA8D-1F99-4023-A56F-707854B5D054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EB64EA4D-0F6B-49E5-8C73-3998ADEFE83D}" srcId="{D823CA8D-1F99-4023-A56F-707854B5D054}" destId="{99E61D78-5C72-4835-AAE1-85602AFC9B11}" srcOrd="7" destOrd="0" parTransId="{83A282F4-2D3E-4A7C-BC91-6033E7F147A7}" sibTransId="{A0B79BDC-3BB3-46A7-913D-91B165073785}"/>
    <dgm:cxn modelId="{CBEA14E2-D29B-47CC-AAB9-0216583473EA}" srcId="{85ED9CDF-0F46-43F9-891E-0054EFDDA45B}" destId="{7086CE33-B3A7-4E4C-A57E-115454184AC6}" srcOrd="4" destOrd="0" parTransId="{AC87F2AC-B6BC-4E0F-8484-5CC9F4878E02}" sibTransId="{2ADAC67C-04FC-4479-9A2A-1C27D161293F}"/>
    <dgm:cxn modelId="{E3F00DFE-531C-4CCF-BB3D-0174A67C11C3}" srcId="{85ED9CDF-0F46-43F9-891E-0054EFDDA45B}" destId="{A70F37AF-6C65-42BA-BB53-D8D4BC5348CA}" srcOrd="6" destOrd="0" parTransId="{9926FCB5-3CD9-49AC-AAFA-2251797A70B0}" sibTransId="{0BB74844-EBFF-497D-A607-241567280232}"/>
    <dgm:cxn modelId="{E7717BD9-38CC-4BF4-A300-D4B5F4F586ED}" srcId="{D823CA8D-1F99-4023-A56F-707854B5D054}" destId="{2F814737-5768-4E2B-8055-F16F54048B56}" srcOrd="6" destOrd="0" parTransId="{5A6D7980-704D-491C-AFB8-EAC50EDCE847}" sibTransId="{E72DC0E3-B9C1-4582-88C4-3394831CEDEE}"/>
    <dgm:cxn modelId="{C8140FC2-ED4A-4897-8036-65A3A04E3144}" srcId="{D823CA8D-1F99-4023-A56F-707854B5D054}" destId="{250CE1FA-A119-4810-AB1C-C1A75946BF48}" srcOrd="0" destOrd="0" parTransId="{CAB32DFF-A8C3-4CC3-BCBD-FDD61647E67B}" sibTransId="{7144A36B-E7F3-41D0-AF3D-6F359E3A5135}"/>
    <dgm:cxn modelId="{FD1D15F5-407D-4510-8783-22E43445461B}" type="presOf" srcId="{FC42DA34-B6D0-4F7D-A587-3BBCAF916105}" destId="{9669CBAD-8D57-45E5-8F6F-A7F34EAD76D8}" srcOrd="0" destOrd="0" presId="urn:microsoft.com/office/officeart/2005/8/layout/hList1"/>
    <dgm:cxn modelId="{67F9F5D8-5AFC-4748-AA6E-EC6E697B0DF9}" type="presOf" srcId="{2A4D3D6E-C4D0-4EC2-8641-3510FA7604E8}" destId="{7D1BEE96-7AC5-4F3E-AB77-608B3BF2806C}" srcOrd="0" destOrd="3" presId="urn:microsoft.com/office/officeart/2005/8/layout/hList1"/>
    <dgm:cxn modelId="{C60EDC29-5722-4565-9021-3A7DA5DB5C95}" type="presOf" srcId="{E5118332-0246-4CA5-8074-91DA1423053F}" destId="{021A2F44-5287-432D-B721-CC6DBF996C32}" srcOrd="0" destOrd="4" presId="urn:microsoft.com/office/officeart/2005/8/layout/hList1"/>
    <dgm:cxn modelId="{134BFE2F-1982-4109-84DE-7C4C7BDBA06E}" type="presOf" srcId="{7A2BDCAE-EFF1-4D8F-9B1C-F00D9E0C8EFA}" destId="{7D1BEE96-7AC5-4F3E-AB77-608B3BF2806C}" srcOrd="0" destOrd="2" presId="urn:microsoft.com/office/officeart/2005/8/layout/hList1"/>
    <dgm:cxn modelId="{F9607117-1103-455C-A1E0-AEB8E2A73DA8}" type="presOf" srcId="{A70F37AF-6C65-42BA-BB53-D8D4BC5348CA}" destId="{7D1BEE96-7AC5-4F3E-AB77-608B3BF2806C}" srcOrd="0" destOrd="6" presId="urn:microsoft.com/office/officeart/2005/8/layout/hList1"/>
    <dgm:cxn modelId="{8EF427A5-3888-46B3-B1EE-75C55CB8CAAC}" type="presOf" srcId="{E4F96D79-1F78-4466-936D-898BAD2E699B}" destId="{021A2F44-5287-432D-B721-CC6DBF996C32}" srcOrd="0" destOrd="5" presId="urn:microsoft.com/office/officeart/2005/8/layout/hList1"/>
    <dgm:cxn modelId="{EEFB56E1-E571-4DD5-A40F-F8EEFF6E7521}" srcId="{D823CA8D-1F99-4023-A56F-707854B5D054}" destId="{E4F96D79-1F78-4466-936D-898BAD2E699B}" srcOrd="5" destOrd="0" parTransId="{C47B2725-D1BA-4284-BC19-38751B977E4E}" sibTransId="{FAEEC857-39E8-47FB-8DEF-39C5BDF38C0C}"/>
    <dgm:cxn modelId="{D90EFC81-C058-4B50-BBCF-CB0792FBBEF7}" type="presOf" srcId="{F221522E-E527-4399-BB94-A7FBFFF7B67F}" destId="{7D1BEE96-7AC5-4F3E-AB77-608B3BF2806C}" srcOrd="0" destOrd="5" presId="urn:microsoft.com/office/officeart/2005/8/layout/hList1"/>
    <dgm:cxn modelId="{ED20775B-B4C2-4F2A-A89A-B6B91FEFB097}" srcId="{85ED9CDF-0F46-43F9-891E-0054EFDDA45B}" destId="{55445853-604E-473C-94DB-4AB2D7B69B7A}" srcOrd="0" destOrd="0" parTransId="{6721D993-C94B-4D73-BF50-6CD0EE5DF850}" sibTransId="{1E796802-7644-49DB-B5EC-BA1456E33B46}"/>
    <dgm:cxn modelId="{A4A9A1C6-F8A5-45A3-AC25-640B41ABE952}" type="presOf" srcId="{BA2389FB-5D64-48CA-9A4E-FA21C5C94CBD}" destId="{021A2F44-5287-432D-B721-CC6DBF996C32}" srcOrd="0" destOrd="8" presId="urn:microsoft.com/office/officeart/2005/8/layout/hList1"/>
    <dgm:cxn modelId="{F2ABC200-7749-435B-B4A2-909E23B82EC1}" type="presOf" srcId="{22322A48-E2B1-438D-B186-4BD640EC7F82}" destId="{021A2F44-5287-432D-B721-CC6DBF996C32}" srcOrd="0" destOrd="3" presId="urn:microsoft.com/office/officeart/2005/8/layout/hList1"/>
    <dgm:cxn modelId="{2D3B21E2-C573-4421-BA86-7B7E30A40BE4}" srcId="{D823CA8D-1F99-4023-A56F-707854B5D054}" destId="{22322A48-E2B1-438D-B186-4BD640EC7F82}" srcOrd="3" destOrd="0" parTransId="{2C7834DB-AE62-454D-BFF1-76F8D149B3C5}" sibTransId="{87322ED8-B989-495D-97B2-61738E0D638C}"/>
    <dgm:cxn modelId="{0CD0AEF7-BCA5-4036-84F9-E6A7245F0FF9}" type="presOf" srcId="{55445853-604E-473C-94DB-4AB2D7B69B7A}" destId="{7D1BEE96-7AC5-4F3E-AB77-608B3BF2806C}" srcOrd="0" destOrd="0" presId="urn:microsoft.com/office/officeart/2005/8/layout/hList1"/>
    <dgm:cxn modelId="{9F77DA26-9C4F-4C82-A77D-FAAF7E565E5B}" type="presOf" srcId="{99E61D78-5C72-4835-AAE1-85602AFC9B11}" destId="{021A2F44-5287-432D-B721-CC6DBF996C32}" srcOrd="0" destOrd="7" presId="urn:microsoft.com/office/officeart/2005/8/layout/hList1"/>
    <dgm:cxn modelId="{A61712D6-0C28-4682-ADC2-28A5BDF23A89}" type="presOf" srcId="{2F814737-5768-4E2B-8055-F16F54048B56}" destId="{021A2F44-5287-432D-B721-CC6DBF996C32}" srcOrd="0" destOrd="6" presId="urn:microsoft.com/office/officeart/2005/8/layout/hList1"/>
    <dgm:cxn modelId="{F8B43938-D4CA-4588-A1DD-D7893C294749}" srcId="{D823CA8D-1F99-4023-A56F-707854B5D054}" destId="{BA2389FB-5D64-48CA-9A4E-FA21C5C94CBD}" srcOrd="8" destOrd="0" parTransId="{7CAF003D-4A5D-4FFB-95FE-562A7660300B}" sibTransId="{57255F4D-BF9F-4DE1-84BB-94C3F8B37DD6}"/>
    <dgm:cxn modelId="{39B2CD5F-A84F-4F67-BC9C-EC281DC4B6FB}" srcId="{D823CA8D-1F99-4023-A56F-707854B5D054}" destId="{E5118332-0246-4CA5-8074-91DA1423053F}" srcOrd="4" destOrd="0" parTransId="{8B8F89BB-D128-438C-A55C-69618552D050}" sibTransId="{622E8F3F-829E-420C-8633-5D2ECC606E32}"/>
    <dgm:cxn modelId="{8D124584-89EB-4839-9939-3FDB6551AB16}" srcId="{FC42DA34-B6D0-4F7D-A587-3BBCAF916105}" destId="{D823CA8D-1F99-4023-A56F-707854B5D054}" srcOrd="1" destOrd="0" parTransId="{AB720C02-32EC-4FB4-B5FB-146B4A5E7C46}" sibTransId="{142B2FF4-5571-4ECA-AEE9-2527C4A3FC55}"/>
    <dgm:cxn modelId="{B8BE4F20-EA45-4198-8AA8-93EB2A30806C}" type="presOf" srcId="{D823CA8D-1F99-4023-A56F-707854B5D054}" destId="{3BC51DD4-56B7-48FD-BA17-1B397D0728EB}" srcOrd="0" destOrd="0" presId="urn:microsoft.com/office/officeart/2005/8/layout/hList1"/>
    <dgm:cxn modelId="{31C6D0EA-8A9A-41A2-AAC6-737E73713E95}" type="presOf" srcId="{7086CE33-B3A7-4E4C-A57E-115454184AC6}" destId="{7D1BEE96-7AC5-4F3E-AB77-608B3BF2806C}" srcOrd="0" destOrd="4" presId="urn:microsoft.com/office/officeart/2005/8/layout/hList1"/>
    <dgm:cxn modelId="{8FA299AA-B184-47FD-88F4-695682A6A85F}" type="presOf" srcId="{250CE1FA-A119-4810-AB1C-C1A75946BF48}" destId="{021A2F44-5287-432D-B721-CC6DBF996C32}" srcOrd="0" destOrd="0" presId="urn:microsoft.com/office/officeart/2005/8/layout/hList1"/>
    <dgm:cxn modelId="{7FD03977-EBB6-4925-8A7A-938B3BA832F0}" type="presOf" srcId="{2398F778-5831-4429-8032-363FDCB0F74F}" destId="{021A2F44-5287-432D-B721-CC6DBF996C32}" srcOrd="0" destOrd="2" presId="urn:microsoft.com/office/officeart/2005/8/layout/hList1"/>
    <dgm:cxn modelId="{A61DD39A-DD3A-4A77-B5B9-1AF30200796A}" srcId="{D823CA8D-1F99-4023-A56F-707854B5D054}" destId="{A7E78F69-4FA6-492F-AE9E-2AD6915FED29}" srcOrd="1" destOrd="0" parTransId="{EFF493A1-BA53-48B5-9AA7-5D2185784C2A}" sibTransId="{BCB3D7C9-0AF0-4B35-A13F-F6F67DCB7732}"/>
    <dgm:cxn modelId="{6EA0C967-48D4-4BFE-B96A-BFC5F2D6EC1C}" type="presOf" srcId="{6069B24E-0459-42E1-A2E3-11F083D546A6}" destId="{7D1BEE96-7AC5-4F3E-AB77-608B3BF2806C}" srcOrd="0" destOrd="1" presId="urn:microsoft.com/office/officeart/2005/8/layout/hList1"/>
    <dgm:cxn modelId="{3967D395-9D6D-4C36-8A77-40DF4BA87E67}" srcId="{85ED9CDF-0F46-43F9-891E-0054EFDDA45B}" destId="{6069B24E-0459-42E1-A2E3-11F083D546A6}" srcOrd="1" destOrd="0" parTransId="{2A175724-336C-4A7F-9E26-F35522D96B01}" sibTransId="{C7ABDA52-F7EE-4BDA-A48D-A2CFFF8C2C81}"/>
    <dgm:cxn modelId="{75E8F73D-4B61-4A7F-8E51-E195C5BC5744}" srcId="{85ED9CDF-0F46-43F9-891E-0054EFDDA45B}" destId="{2A4D3D6E-C4D0-4EC2-8641-3510FA7604E8}" srcOrd="3" destOrd="0" parTransId="{0275CF3E-07EA-4C77-AEBF-77DC22905A1D}" sibTransId="{0F5E56F1-C40D-4353-8A53-60414A1D4A7B}"/>
    <dgm:cxn modelId="{873460A2-EF82-4678-AE13-7E8BBF4809EE}" srcId="{85ED9CDF-0F46-43F9-891E-0054EFDDA45B}" destId="{F221522E-E527-4399-BB94-A7FBFFF7B67F}" srcOrd="5" destOrd="0" parTransId="{27079129-F161-4D96-B720-FEF87CB7E9A5}" sibTransId="{E97EA7F2-E1B2-433D-8903-4F94034CCD38}"/>
    <dgm:cxn modelId="{173EC81B-1A36-4526-AD33-189C64131BC2}" srcId="{85ED9CDF-0F46-43F9-891E-0054EFDDA45B}" destId="{7A2BDCAE-EFF1-4D8F-9B1C-F00D9E0C8EFA}" srcOrd="2" destOrd="0" parTransId="{C51FCE18-5EF9-4FFF-8DE4-9909DFCD96D0}" sibTransId="{16BA82D8-54C7-4D4F-8CC0-CB9E871D0ACB}"/>
    <dgm:cxn modelId="{3485DA38-B4D5-4777-8CA2-A72A6B12A04D}" srcId="{D823CA8D-1F99-4023-A56F-707854B5D054}" destId="{2398F778-5831-4429-8032-363FDCB0F74F}" srcOrd="2" destOrd="0" parTransId="{9825A257-2F73-4C2F-88F1-B75A8F165B45}" sibTransId="{2D78D1B6-A1AE-47F9-8285-D8F97978D997}"/>
    <dgm:cxn modelId="{67245EA6-F61E-410B-9DCB-783DD3216226}" type="presOf" srcId="{A7E78F69-4FA6-492F-AE9E-2AD6915FED29}" destId="{021A2F44-5287-432D-B721-CC6DBF996C32}" srcOrd="0" destOrd="1" presId="urn:microsoft.com/office/officeart/2005/8/layout/hList1"/>
    <dgm:cxn modelId="{F38F37DD-F9BE-4EF8-8390-25A7FAC0409F}" srcId="{FC42DA34-B6D0-4F7D-A587-3BBCAF916105}" destId="{85ED9CDF-0F46-43F9-891E-0054EFDDA45B}" srcOrd="0" destOrd="0" parTransId="{9E5516BD-A924-4A3C-83AE-A9B0891EBE36}" sibTransId="{A72994F3-195C-4B86-A976-24B299659AE2}"/>
    <dgm:cxn modelId="{B435446B-4C13-4DFE-B797-DB98510ECE82}" type="presOf" srcId="{85ED9CDF-0F46-43F9-891E-0054EFDDA45B}" destId="{5C7C0095-BC2A-4FAE-BA60-60BDA58AD0D2}" srcOrd="0" destOrd="0" presId="urn:microsoft.com/office/officeart/2005/8/layout/hList1"/>
    <dgm:cxn modelId="{92DD9DB3-9C03-4C21-B771-0F55B1353E23}" type="presParOf" srcId="{9669CBAD-8D57-45E5-8F6F-A7F34EAD76D8}" destId="{0F09AE51-2371-42DC-AF30-09C66208A0F4}" srcOrd="0" destOrd="0" presId="urn:microsoft.com/office/officeart/2005/8/layout/hList1"/>
    <dgm:cxn modelId="{E21FF33B-BB55-4F5D-B55F-9BC3D7FBE3A9}" type="presParOf" srcId="{0F09AE51-2371-42DC-AF30-09C66208A0F4}" destId="{5C7C0095-BC2A-4FAE-BA60-60BDA58AD0D2}" srcOrd="0" destOrd="0" presId="urn:microsoft.com/office/officeart/2005/8/layout/hList1"/>
    <dgm:cxn modelId="{1AE3FD26-D76B-4452-8B02-6FE34F08FC28}" type="presParOf" srcId="{0F09AE51-2371-42DC-AF30-09C66208A0F4}" destId="{7D1BEE96-7AC5-4F3E-AB77-608B3BF2806C}" srcOrd="1" destOrd="0" presId="urn:microsoft.com/office/officeart/2005/8/layout/hList1"/>
    <dgm:cxn modelId="{53EE9EE7-B115-4A82-9889-AC78ED24B5F4}" type="presParOf" srcId="{9669CBAD-8D57-45E5-8F6F-A7F34EAD76D8}" destId="{A8978CEC-4EB5-4B59-8512-FD2CFAE780AC}" srcOrd="1" destOrd="0" presId="urn:microsoft.com/office/officeart/2005/8/layout/hList1"/>
    <dgm:cxn modelId="{1F3CC7DB-D69E-4E28-BD2C-F204337F3C03}" type="presParOf" srcId="{9669CBAD-8D57-45E5-8F6F-A7F34EAD76D8}" destId="{8D587E91-5400-4586-9D53-8944C568C623}" srcOrd="2" destOrd="0" presId="urn:microsoft.com/office/officeart/2005/8/layout/hList1"/>
    <dgm:cxn modelId="{ED8E428A-3113-4D55-93FD-7FE0790935AE}" type="presParOf" srcId="{8D587E91-5400-4586-9D53-8944C568C623}" destId="{3BC51DD4-56B7-48FD-BA17-1B397D0728EB}" srcOrd="0" destOrd="0" presId="urn:microsoft.com/office/officeart/2005/8/layout/hList1"/>
    <dgm:cxn modelId="{EA4EE017-E700-41BB-B88C-E2817AF68AAA}" type="presParOf" srcId="{8D587E91-5400-4586-9D53-8944C568C623}" destId="{021A2F44-5287-432D-B721-CC6DBF996C32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F2B661-DC3A-4AD7-85D0-6EFEBB53D762}">
      <dsp:nvSpPr>
        <dsp:cNvPr id="0" name=""/>
        <dsp:cNvSpPr/>
      </dsp:nvSpPr>
      <dsp:spPr>
        <a:xfrm>
          <a:off x="1988828" y="0"/>
          <a:ext cx="2246172" cy="1583196"/>
        </a:xfrm>
        <a:prstGeom prst="trapezoid">
          <a:avLst>
            <a:gd name="adj" fmla="val 70938"/>
          </a:avLst>
        </a:prstGeom>
        <a:solidFill>
          <a:srgbClr val="66FF3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400" b="1" kern="1200" dirty="0" smtClean="0">
            <a:latin typeface="Montserrat" panose="00000500000000000000" pitchFamily="2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400" b="1" kern="1200" dirty="0" smtClean="0">
            <a:latin typeface="Montserrat" panose="00000500000000000000" pitchFamily="2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400" b="1" kern="1200" dirty="0" smtClean="0">
            <a:latin typeface="Montserrat" panose="00000500000000000000" pitchFamily="2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400" b="1" kern="1200" dirty="0" smtClean="0">
            <a:latin typeface="Montserrat" panose="00000500000000000000" pitchFamily="2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500" b="1" kern="1200" dirty="0" smtClean="0">
              <a:latin typeface="Montserrat" panose="00000500000000000000" pitchFamily="2" charset="0"/>
            </a:rPr>
            <a:t>1.38 millones</a:t>
          </a:r>
          <a:r>
            <a:rPr lang="es-MX" sz="1600" b="1" kern="1200" dirty="0" smtClean="0">
              <a:latin typeface="Montserrat" panose="00000500000000000000" pitchFamily="2" charset="0"/>
            </a:rPr>
            <a:t> ha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500" b="1" kern="1200" dirty="0" smtClean="0">
              <a:latin typeface="Montserrat" panose="00000500000000000000" pitchFamily="2" charset="0"/>
            </a:rPr>
            <a:t>certificadas FSC</a:t>
          </a:r>
          <a:endParaRPr lang="es-MX" sz="1500" b="1" kern="1200" dirty="0">
            <a:latin typeface="Montserrat" panose="00000500000000000000" pitchFamily="2" charset="0"/>
          </a:endParaRPr>
        </a:p>
      </dsp:txBody>
      <dsp:txXfrm>
        <a:off x="1988828" y="0"/>
        <a:ext cx="2246172" cy="1583196"/>
      </dsp:txXfrm>
    </dsp:sp>
    <dsp:sp modelId="{735A2995-EF94-4511-A5EE-E4F45E9351FB}">
      <dsp:nvSpPr>
        <dsp:cNvPr id="0" name=""/>
        <dsp:cNvSpPr/>
      </dsp:nvSpPr>
      <dsp:spPr>
        <a:xfrm>
          <a:off x="1420973" y="1583196"/>
          <a:ext cx="3303042" cy="744925"/>
        </a:xfrm>
        <a:prstGeom prst="trapezoid">
          <a:avLst>
            <a:gd name="adj" fmla="val 70938"/>
          </a:avLst>
        </a:prstGeom>
        <a:solidFill>
          <a:schemeClr val="accent2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500" b="1" kern="1200" dirty="0" smtClean="0">
              <a:latin typeface="Montserrat" panose="00000500000000000000" pitchFamily="2" charset="0"/>
            </a:rPr>
            <a:t>0.75 millones de ha</a:t>
          </a:r>
          <a:r>
            <a:rPr lang="es-MX" sz="1500" kern="1200" dirty="0" smtClean="0">
              <a:latin typeface="Montserrat" panose="00000500000000000000" pitchFamily="2" charset="0"/>
            </a:rPr>
            <a:t> con certificación NMX </a:t>
          </a:r>
          <a:endParaRPr lang="es-MX" sz="1500" kern="1200" dirty="0">
            <a:latin typeface="Montserrat" panose="00000500000000000000" pitchFamily="2" charset="0"/>
          </a:endParaRPr>
        </a:p>
      </dsp:txBody>
      <dsp:txXfrm>
        <a:off x="1999006" y="1583196"/>
        <a:ext cx="2146977" cy="744925"/>
      </dsp:txXfrm>
    </dsp:sp>
    <dsp:sp modelId="{2C77DD01-EE8C-41BB-91C5-3C66DA1A730C}">
      <dsp:nvSpPr>
        <dsp:cNvPr id="0" name=""/>
        <dsp:cNvSpPr/>
      </dsp:nvSpPr>
      <dsp:spPr>
        <a:xfrm>
          <a:off x="1023693" y="2328122"/>
          <a:ext cx="4097603" cy="560040"/>
        </a:xfrm>
        <a:prstGeom prst="trapezoid">
          <a:avLst>
            <a:gd name="adj" fmla="val 70938"/>
          </a:avLst>
        </a:prstGeom>
        <a:solidFill>
          <a:srgbClr val="FFFF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dirty="0" smtClean="0">
              <a:latin typeface="Montserrat" panose="00000500000000000000" pitchFamily="2" charset="0"/>
            </a:rPr>
            <a:t>0.45 millones </a:t>
          </a:r>
          <a:r>
            <a:rPr lang="es-MX" sz="1400" b="0" kern="1200" dirty="0" smtClean="0">
              <a:latin typeface="Montserrat" panose="00000500000000000000" pitchFamily="2" charset="0"/>
            </a:rPr>
            <a:t>de</a:t>
          </a:r>
          <a:r>
            <a:rPr lang="es-MX" sz="1400" b="1" kern="1200" dirty="0" smtClean="0">
              <a:latin typeface="Montserrat" panose="00000500000000000000" pitchFamily="2" charset="0"/>
            </a:rPr>
            <a:t> </a:t>
          </a:r>
          <a:r>
            <a:rPr lang="es-MX" sz="1400" kern="1200" dirty="0" smtClean="0">
              <a:latin typeface="Montserrat" panose="00000500000000000000" pitchFamily="2" charset="0"/>
            </a:rPr>
            <a:t>ha con Auditoria Técnica Preventiva</a:t>
          </a:r>
          <a:endParaRPr lang="es-MX" sz="1400" kern="1200" dirty="0">
            <a:latin typeface="Montserrat" panose="00000500000000000000" pitchFamily="2" charset="0"/>
          </a:endParaRPr>
        </a:p>
      </dsp:txBody>
      <dsp:txXfrm>
        <a:off x="1740773" y="2328122"/>
        <a:ext cx="2663442" cy="560040"/>
      </dsp:txXfrm>
    </dsp:sp>
    <dsp:sp modelId="{955E96CF-2EE6-4C6B-93A2-9518BED65B27}">
      <dsp:nvSpPr>
        <dsp:cNvPr id="0" name=""/>
        <dsp:cNvSpPr/>
      </dsp:nvSpPr>
      <dsp:spPr>
        <a:xfrm>
          <a:off x="0" y="2888162"/>
          <a:ext cx="6144989" cy="1443084"/>
        </a:xfrm>
        <a:prstGeom prst="trapezoid">
          <a:avLst>
            <a:gd name="adj" fmla="val 70938"/>
          </a:avLst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b="1" kern="1200" dirty="0" smtClean="0">
              <a:solidFill>
                <a:schemeClr val="bg1"/>
              </a:solidFill>
              <a:latin typeface="Montserrat" panose="00000500000000000000" pitchFamily="2" charset="0"/>
            </a:rPr>
            <a:t>2.95 Millones </a:t>
          </a:r>
          <a:r>
            <a:rPr lang="es-MX" sz="1800" kern="1200" dirty="0" smtClean="0">
              <a:solidFill>
                <a:schemeClr val="bg1"/>
              </a:solidFill>
              <a:latin typeface="Montserrat" panose="00000500000000000000" pitchFamily="2" charset="0"/>
            </a:rPr>
            <a:t>de ha bajo manejo no certificado</a:t>
          </a:r>
          <a:endParaRPr lang="es-MX" sz="1800" kern="1200" dirty="0">
            <a:solidFill>
              <a:schemeClr val="bg1"/>
            </a:solidFill>
            <a:latin typeface="Montserrat" panose="00000500000000000000" pitchFamily="2" charset="0"/>
          </a:endParaRPr>
        </a:p>
      </dsp:txBody>
      <dsp:txXfrm>
        <a:off x="1075373" y="2888162"/>
        <a:ext cx="3994243" cy="144308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7C0095-BC2A-4FAE-BA60-60BDA58AD0D2}">
      <dsp:nvSpPr>
        <dsp:cNvPr id="0" name=""/>
        <dsp:cNvSpPr/>
      </dsp:nvSpPr>
      <dsp:spPr>
        <a:xfrm>
          <a:off x="320060" y="64977"/>
          <a:ext cx="5559459" cy="43200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dirty="0" smtClean="0"/>
            <a:t>Incentivos</a:t>
          </a:r>
          <a:endParaRPr lang="es-MX" sz="1800" kern="1200" dirty="0"/>
        </a:p>
      </dsp:txBody>
      <dsp:txXfrm>
        <a:off x="320060" y="64977"/>
        <a:ext cx="5559459" cy="432000"/>
      </dsp:txXfrm>
    </dsp:sp>
    <dsp:sp modelId="{7D1BEE96-7AC5-4F3E-AB77-608B3BF2806C}">
      <dsp:nvSpPr>
        <dsp:cNvPr id="0" name=""/>
        <dsp:cNvSpPr/>
      </dsp:nvSpPr>
      <dsp:spPr>
        <a:xfrm>
          <a:off x="320060" y="535272"/>
          <a:ext cx="5559459" cy="3651707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800" kern="1200" dirty="0" smtClean="0"/>
            <a:t>Priorizar proyectos estratégicos integrales y de valor agregado.</a:t>
          </a:r>
          <a:endParaRPr lang="es-MX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800" kern="1200" dirty="0" smtClean="0"/>
            <a:t>Mayor prelación a proyectos de diversificación productiva.</a:t>
          </a:r>
          <a:endParaRPr lang="es-MX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800" kern="1200" dirty="0" smtClean="0"/>
            <a:t>Capitalización de garantías líquidas.</a:t>
          </a:r>
          <a:endParaRPr lang="es-MX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800" kern="1200" dirty="0" smtClean="0"/>
            <a:t>Acompañamiento especializado y continuo.</a:t>
          </a:r>
          <a:endParaRPr lang="es-MX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800" kern="1200" dirty="0" smtClean="0"/>
            <a:t>Mayor prelación a ejidos y comunidades que acrediten mejores prácticas de rendición de cuentas y distribución de beneficios.</a:t>
          </a:r>
          <a:endParaRPr lang="es-MX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800" kern="1200" dirty="0" smtClean="0"/>
            <a:t>Privilegiar proyectos incluyentes (jóvenes, mujeres y pueblos originarios).</a:t>
          </a:r>
          <a:endParaRPr lang="es-MX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800" kern="1200" dirty="0" smtClean="0"/>
            <a:t>Priorizar los proyectos que consideren puntos de venta.</a:t>
          </a:r>
          <a:endParaRPr lang="es-MX" sz="1800" kern="1200" dirty="0"/>
        </a:p>
      </dsp:txBody>
      <dsp:txXfrm>
        <a:off x="320060" y="535272"/>
        <a:ext cx="5559459" cy="3651707"/>
      </dsp:txXfrm>
    </dsp:sp>
    <dsp:sp modelId="{3BC51DD4-56B7-48FD-BA17-1B397D0728EB}">
      <dsp:nvSpPr>
        <dsp:cNvPr id="0" name=""/>
        <dsp:cNvSpPr/>
      </dsp:nvSpPr>
      <dsp:spPr>
        <a:xfrm>
          <a:off x="6337842" y="51637"/>
          <a:ext cx="5559459" cy="432000"/>
        </a:xfrm>
        <a:prstGeom prst="rect">
          <a:avLst/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accent4">
              <a:hueOff val="9800891"/>
              <a:satOff val="-40777"/>
              <a:lumOff val="960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dirty="0" smtClean="0"/>
            <a:t>Mecanismos</a:t>
          </a:r>
          <a:endParaRPr lang="es-MX" sz="1800" kern="1200" dirty="0"/>
        </a:p>
      </dsp:txBody>
      <dsp:txXfrm>
        <a:off x="6337842" y="51637"/>
        <a:ext cx="5559459" cy="432000"/>
      </dsp:txXfrm>
    </dsp:sp>
    <dsp:sp modelId="{021A2F44-5287-432D-B721-CC6DBF996C32}">
      <dsp:nvSpPr>
        <dsp:cNvPr id="0" name=""/>
        <dsp:cNvSpPr/>
      </dsp:nvSpPr>
      <dsp:spPr>
        <a:xfrm>
          <a:off x="6337842" y="483637"/>
          <a:ext cx="5559459" cy="3651707"/>
        </a:xfrm>
        <a:prstGeom prst="rect">
          <a:avLst/>
        </a:prstGeom>
        <a:solidFill>
          <a:schemeClr val="accent4">
            <a:tint val="40000"/>
            <a:alpha val="90000"/>
            <a:hueOff val="10861926"/>
            <a:satOff val="-51245"/>
            <a:lumOff val="-1851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10861926"/>
              <a:satOff val="-51245"/>
              <a:lumOff val="-185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700" kern="1200" dirty="0" smtClean="0"/>
            <a:t>Reglas de operación que privilegien el fortalecimientos de la cadena de valor.</a:t>
          </a:r>
          <a:endParaRPr lang="es-MX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700" kern="1200" dirty="0" smtClean="0"/>
            <a:t>Vinculación de sector privado y social.</a:t>
          </a:r>
          <a:endParaRPr lang="es-MX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700" kern="1200" dirty="0" smtClean="0"/>
            <a:t>Financiamiento y esquemas de garantías apropiadas.</a:t>
          </a:r>
          <a:endParaRPr lang="es-MX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700" kern="1200" dirty="0" smtClean="0"/>
            <a:t>Concurrencia de recursos para proyectos estratégicos.</a:t>
          </a:r>
          <a:endParaRPr lang="es-MX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700" kern="1200" dirty="0" smtClean="0"/>
            <a:t>Desarrollo de capacidades técnicas, administrativas y gerenciales.</a:t>
          </a:r>
          <a:endParaRPr lang="es-MX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700" kern="1200" dirty="0" smtClean="0"/>
            <a:t>Estrategia de desarrollo de proveedores sistema producto y alianzas para la comercialización.</a:t>
          </a:r>
          <a:endParaRPr lang="es-MX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700" kern="1200" dirty="0" smtClean="0"/>
            <a:t>Impulsar un sistema de </a:t>
          </a:r>
          <a:r>
            <a:rPr lang="es-MX" sz="1700" kern="1200" dirty="0" err="1" smtClean="0"/>
            <a:t>extensionismo</a:t>
          </a:r>
          <a:r>
            <a:rPr lang="es-MX" sz="1700" kern="1200" dirty="0" smtClean="0"/>
            <a:t>.</a:t>
          </a:r>
          <a:endParaRPr lang="es-MX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700" kern="1200" dirty="0" smtClean="0"/>
            <a:t>Intercambio de experiencias nacionales e internacionales.</a:t>
          </a:r>
          <a:endParaRPr lang="es-MX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700" kern="1200" dirty="0" smtClean="0"/>
            <a:t>Promover políticas institucionales de consumo responsable.</a:t>
          </a:r>
          <a:endParaRPr lang="es-MX" sz="1700" kern="1200" dirty="0"/>
        </a:p>
      </dsp:txBody>
      <dsp:txXfrm>
        <a:off x="6337842" y="483637"/>
        <a:ext cx="5559459" cy="36517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0.30086</cdr:x>
      <cdr:y>0.05852</cdr:y>
    </cdr:from>
    <cdr:to>
      <cdr:x>0.56644</cdr:x>
      <cdr:y>0.39604</cdr:y>
    </cdr:to>
    <cdr:sp macro="" textlink="">
      <cdr:nvSpPr>
        <cdr:cNvPr id="2" name="CuadroTexto 1"/>
        <cdr:cNvSpPr txBox="1"/>
      </cdr:nvSpPr>
      <cdr:spPr>
        <a:xfrm xmlns:a="http://schemas.openxmlformats.org/drawingml/2006/main">
          <a:off x="1785982" y="170795"/>
          <a:ext cx="1576574" cy="98505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MX" sz="1600" b="1" dirty="0" smtClean="0"/>
            <a:t>372 propiedad comunal</a:t>
          </a:r>
          <a:endParaRPr lang="es-MX" sz="1600" b="1" dirty="0"/>
        </a:p>
      </cdr:txBody>
    </cdr:sp>
  </cdr:relSizeAnchor>
  <cdr:relSizeAnchor xmlns:cdr="http://schemas.openxmlformats.org/drawingml/2006/chartDrawing">
    <cdr:from>
      <cdr:x>0.62937</cdr:x>
      <cdr:y>0.1978</cdr:y>
    </cdr:from>
    <cdr:to>
      <cdr:x>0.90174</cdr:x>
      <cdr:y>0.36447</cdr:y>
    </cdr:to>
    <cdr:sp macro="" textlink="">
      <cdr:nvSpPr>
        <cdr:cNvPr id="3" name="CuadroTexto 1"/>
        <cdr:cNvSpPr txBox="1"/>
      </cdr:nvSpPr>
      <cdr:spPr>
        <a:xfrm xmlns:a="http://schemas.openxmlformats.org/drawingml/2006/main">
          <a:off x="3736175" y="577281"/>
          <a:ext cx="1616843" cy="48641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MX" sz="1600" b="1" dirty="0" smtClean="0"/>
            <a:t>1,939 propiedad ejidal</a:t>
          </a:r>
          <a:endParaRPr lang="es-MX" sz="1600" b="1" dirty="0"/>
        </a:p>
      </cdr:txBody>
    </cdr:sp>
  </cdr:relSizeAnchor>
  <cdr:relSizeAnchor xmlns:cdr="http://schemas.openxmlformats.org/drawingml/2006/chartDrawing">
    <cdr:from>
      <cdr:x>0.64796</cdr:x>
      <cdr:y>0.57375</cdr:y>
    </cdr:from>
    <cdr:to>
      <cdr:x>0.91354</cdr:x>
      <cdr:y>0.91127</cdr:y>
    </cdr:to>
    <cdr:sp macro="" textlink="">
      <cdr:nvSpPr>
        <cdr:cNvPr id="4" name="CuadroTexto 1"/>
        <cdr:cNvSpPr txBox="1"/>
      </cdr:nvSpPr>
      <cdr:spPr>
        <a:xfrm xmlns:a="http://schemas.openxmlformats.org/drawingml/2006/main">
          <a:off x="3846534" y="1674498"/>
          <a:ext cx="1576552" cy="98506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MX" sz="1600" b="1" dirty="0" smtClean="0"/>
            <a:t>11,390 propiedad privada</a:t>
          </a:r>
          <a:endParaRPr lang="es-MX" sz="1600" b="1" dirty="0"/>
        </a:p>
      </cdr:txBody>
    </cdr:sp>
  </cdr:relSizeAnchor>
  <cdr:relSizeAnchor xmlns:cdr="http://schemas.openxmlformats.org/drawingml/2006/chartDrawing">
    <cdr:from>
      <cdr:x>0</cdr:x>
      <cdr:y>0.30166</cdr:y>
    </cdr:from>
    <cdr:to>
      <cdr:x>0.23105</cdr:x>
      <cdr:y>0.72617</cdr:y>
    </cdr:to>
    <cdr:sp macro="" textlink="">
      <cdr:nvSpPr>
        <cdr:cNvPr id="5" name="CuadroTexto 4"/>
        <cdr:cNvSpPr txBox="1"/>
      </cdr:nvSpPr>
      <cdr:spPr>
        <a:xfrm xmlns:a="http://schemas.openxmlformats.org/drawingml/2006/main">
          <a:off x="0" y="880388"/>
          <a:ext cx="1371591" cy="12389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MX" sz="1800" b="1" dirty="0" smtClean="0"/>
            <a:t>13,701 predios bajo manejo forestal</a:t>
          </a:r>
          <a:endParaRPr lang="es-MX" sz="1800" b="1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643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9" y="0"/>
            <a:ext cx="3037840" cy="46643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65975CBD-1CB4-4CC4-83E0-6DC26FE2F581}" type="datetimeFigureOut">
              <a:rPr lang="es-MX" smtClean="0"/>
              <a:t>27/08/2019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968"/>
            <a:ext cx="3037840" cy="46643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9" y="8829968"/>
            <a:ext cx="3037840" cy="46643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73920DBB-F641-41CD-9C03-F8AB7C46A52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974114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79E0CA4B-1F14-4663-B9F5-600762D25F93}" type="datetimeFigureOut">
              <a:rPr lang="es-MX" smtClean="0"/>
              <a:t>27/08/2019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1041" y="4415790"/>
            <a:ext cx="5608320" cy="4183380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1" y="8829967"/>
            <a:ext cx="3037840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CF2BDA17-680C-4A29-A382-2BB048A955B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590920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BDA17-680C-4A29-A382-2BB048A955BB}" type="slidenum">
              <a:rPr lang="es-MX" smtClean="0"/>
              <a:t>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956801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BDA17-680C-4A29-A382-2BB048A955BB}" type="slidenum">
              <a:rPr lang="es-MX" smtClean="0"/>
              <a:t>6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273435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87955F23-1D39-834E-A409-9AC17BD768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F0E-90BF-EC4E-8934-156187A1162F}" type="datetimeFigureOut">
              <a:rPr lang="es-MX" smtClean="0"/>
              <a:t>27/08/2019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BC415F7B-CE6E-6D4A-B5AB-BDDDCD956C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CAEF8AF7-5DF2-EB49-AC54-6BEB41FC7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9739B-ACC7-1A4E-906B-A9546BA1AB75}" type="slidenum">
              <a:rPr lang="es-MX" smtClean="0"/>
              <a:t>‹Nº›</a:t>
            </a:fld>
            <a:endParaRPr lang="es-MX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3524473" y="3343609"/>
            <a:ext cx="5029200" cy="0"/>
          </a:xfrm>
          <a:prstGeom prst="line">
            <a:avLst/>
          </a:prstGeom>
          <a:ln w="19050">
            <a:solidFill>
              <a:srgbClr val="DEC9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0303" y="5283953"/>
            <a:ext cx="2817540" cy="833012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1524000" y="2072021"/>
            <a:ext cx="9144000" cy="946813"/>
          </a:xfrm>
        </p:spPr>
        <p:txBody>
          <a:bodyPr>
            <a:normAutofit/>
          </a:bodyPr>
          <a:lstStyle>
            <a:lvl1pPr marL="0" indent="0" algn="ctr">
              <a:buNone/>
              <a:defRPr sz="4000">
                <a:solidFill>
                  <a:schemeClr val="bg1"/>
                </a:solidFill>
                <a:latin typeface="Montserrat SemiBold" panose="00000700000000000000" pitchFamily="2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1452563" y="3606800"/>
            <a:ext cx="9215437" cy="1144588"/>
          </a:xfrm>
        </p:spPr>
        <p:txBody>
          <a:bodyPr/>
          <a:lstStyle>
            <a:lvl1pPr marL="0" indent="0" algn="ctr">
              <a:buNone/>
              <a:defRPr>
                <a:solidFill>
                  <a:srgbClr val="DEC9A2"/>
                </a:solidFill>
                <a:latin typeface="Montserrat SemiBold" panose="00000700000000000000" pitchFamily="2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323056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196B0B0-52A6-6C41-A530-1440610AF8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Montserrat Medium" panose="00000600000000000000" pitchFamily="2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MX" dirty="0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F80BC0CB-2C47-194B-B1F8-75F083E3F6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921653"/>
            <a:ext cx="10515600" cy="4255310"/>
          </a:xfrm>
        </p:spPr>
        <p:txBody>
          <a:bodyPr vert="eaVert"/>
          <a:lstStyle/>
          <a:p>
            <a:r>
              <a:rPr lang="es-ES" dirty="0"/>
              <a:t>Editar los estilos de texto del patrón
Segundo nivel
Tercer nivel
Cuarto nivel
Quinto nivel</a:t>
            </a:r>
            <a:endParaRPr lang="es-MX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215AD14C-2138-6F4F-B03D-F9ED9A34D6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F0E-90BF-EC4E-8934-156187A1162F}" type="datetimeFigureOut">
              <a:rPr lang="es-MX" smtClean="0"/>
              <a:t>27/08/2019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33128441-9A13-2B4D-81D4-40E3DD80F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E2F6E4CD-0587-474C-88E0-76CAAC9259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9739B-ACC7-1A4E-906B-A9546BA1AB75}" type="slidenum">
              <a:rPr lang="es-MX" smtClean="0"/>
              <a:t>‹Nº›</a:t>
            </a:fld>
            <a:endParaRPr lang="es-MX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838200" y="1806170"/>
            <a:ext cx="10512000" cy="0"/>
          </a:xfrm>
          <a:prstGeom prst="line">
            <a:avLst/>
          </a:prstGeom>
          <a:ln w="19050">
            <a:solidFill>
              <a:srgbClr val="BC94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36989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ítulo vertical y texto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4FE01591-7198-0F4D-9D55-9B41236168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F0E-90BF-EC4E-8934-156187A1162F}" type="datetimeFigureOut">
              <a:rPr lang="es-MX" smtClean="0"/>
              <a:t>27/08/2019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887B0F64-10CB-1B4E-A94E-BA986C03A9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1C424527-C05A-DB4D-84EE-018127D9B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9739B-ACC7-1A4E-906B-A9546BA1AB75}" type="slidenum">
              <a:rPr lang="es-MX" smtClean="0"/>
              <a:t>‹Nº›</a:t>
            </a:fld>
            <a:endParaRPr lang="es-MX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85248" y="4260488"/>
            <a:ext cx="2027036" cy="23112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4917782" y="2589519"/>
            <a:ext cx="7274218" cy="1006609"/>
          </a:xfrm>
          <a:prstGeom prst="rect">
            <a:avLst/>
          </a:prstGeom>
          <a:gradFill flip="none" rotWithShape="1">
            <a:gsLst>
              <a:gs pos="100000">
                <a:srgbClr val="4D7F71">
                  <a:alpha val="0"/>
                </a:srgbClr>
              </a:gs>
              <a:gs pos="0">
                <a:srgbClr val="4D7F71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rgbClr val="265C4F"/>
              </a:solidFill>
            </a:endParaRP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1498408" y="2811857"/>
            <a:ext cx="10126721" cy="561931"/>
          </a:xfrm>
        </p:spPr>
        <p:txBody>
          <a:bodyPr>
            <a:normAutofit/>
          </a:bodyPr>
          <a:lstStyle>
            <a:lvl1pPr marL="0" indent="0" algn="ctr">
              <a:buNone/>
              <a:defRPr sz="4000">
                <a:solidFill>
                  <a:schemeClr val="bg1"/>
                </a:solidFill>
                <a:latin typeface="Montserrat SemiBold" panose="00000700000000000000" pitchFamily="2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475972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09820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3352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9FCE891-2873-1849-A37C-A2CF6D30A7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r">
              <a:defRPr b="0" i="0">
                <a:solidFill>
                  <a:srgbClr val="245C4F"/>
                </a:solidFill>
                <a:latin typeface="Montserrat SemiBold" panose="00000700000000000000" pitchFamily="2" charset="0"/>
              </a:defRPr>
            </a:lvl1pPr>
          </a:lstStyle>
          <a:p>
            <a:r>
              <a:rPr lang="es-ES" dirty="0"/>
              <a:t>Lorem ipsum</a:t>
            </a:r>
            <a:br>
              <a:rPr lang="es-ES" dirty="0"/>
            </a:br>
            <a:r>
              <a:rPr lang="es-ES" dirty="0"/>
              <a:t>Lorem ipsum</a:t>
            </a:r>
            <a:endParaRPr lang="es-MX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2FA68CFE-9BDE-AC4E-8BE5-D2C5E6BBFBD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>
            <a:lvl1pPr marL="0" indent="0" algn="r">
              <a:buNone/>
              <a:defRPr sz="2400" b="0" i="0">
                <a:solidFill>
                  <a:srgbClr val="404040"/>
                </a:solidFill>
                <a:latin typeface="Montserrat SemiBold" panose="00000700000000000000" pitchFamily="2" charset="0"/>
              </a:defRPr>
            </a:lvl1pPr>
          </a:lstStyle>
          <a:p>
            <a:r>
              <a:rPr lang="es-ES" dirty="0"/>
              <a:t>Lorem ipsum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10925D57-13C7-9F4C-8624-F76047773E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F0E-90BF-EC4E-8934-156187A1162F}" type="datetimeFigureOut">
              <a:rPr lang="es-MX" smtClean="0"/>
              <a:t>27/08/2019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D234E0C4-F0C1-0847-AC2A-7AC9F10BD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857F4766-DB6B-3D42-A920-905F1728E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9739B-ACC7-1A4E-906B-A9546BA1AB75}" type="slidenum">
              <a:rPr lang="es-MX" smtClean="0"/>
              <a:t>‹Nº›</a:t>
            </a:fld>
            <a:endParaRPr lang="es-MX"/>
          </a:p>
        </p:txBody>
      </p:sp>
      <p:sp>
        <p:nvSpPr>
          <p:cNvPr id="7" name="Rectangle 6"/>
          <p:cNvSpPr/>
          <p:nvPr userDrawn="1"/>
        </p:nvSpPr>
        <p:spPr>
          <a:xfrm>
            <a:off x="11488189" y="239784"/>
            <a:ext cx="257695" cy="1576243"/>
          </a:xfrm>
          <a:prstGeom prst="rect">
            <a:avLst/>
          </a:prstGeom>
          <a:solidFill>
            <a:srgbClr val="245C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/>
          </a:p>
        </p:txBody>
      </p:sp>
    </p:spTree>
    <p:extLst>
      <p:ext uri="{BB962C8B-B14F-4D97-AF65-F5344CB8AC3E}">
        <p14:creationId xmlns:p14="http://schemas.microsoft.com/office/powerpoint/2010/main" val="2674647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05634A7-9004-D440-86C3-4AB48AA775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784706"/>
            <a:ext cx="10515600" cy="2852737"/>
          </a:xfrm>
        </p:spPr>
        <p:txBody>
          <a:bodyPr anchor="b"/>
          <a:lstStyle>
            <a:lvl1pPr>
              <a:defRPr sz="6000" b="0" i="0">
                <a:latin typeface="Montserrat" pitchFamily="2" charset="77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MX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013C5C9E-DB6F-504B-93BB-66CF3497AB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664431"/>
            <a:ext cx="10515600" cy="1500187"/>
          </a:xfrm>
        </p:spPr>
        <p:txBody>
          <a:bodyPr/>
          <a:lstStyle>
            <a:lvl1pPr marL="0" indent="0">
              <a:buNone/>
              <a:defRPr sz="2400" b="0" i="0">
                <a:solidFill>
                  <a:schemeClr val="tx1">
                    <a:tint val="75000"/>
                  </a:schemeClr>
                </a:solidFill>
                <a:latin typeface="Montserrat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D52AFEB7-75D0-BE47-81B9-4E56BC16D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F0E-90BF-EC4E-8934-156187A1162F}" type="datetimeFigureOut">
              <a:rPr lang="es-MX" smtClean="0"/>
              <a:t>27/08/2019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7BF20D03-13BE-A948-A10F-E6525E78D1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4266C5EE-81CC-6D43-8FD4-29ED288621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9739B-ACC7-1A4E-906B-A9546BA1AB7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42489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C2BA57C4-7E93-7040-8A57-4BA7102B54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6463748" cy="4351338"/>
          </a:xfrm>
        </p:spPr>
        <p:txBody>
          <a:bodyPr/>
          <a:lstStyle>
            <a:lvl1pPr>
              <a:defRPr b="0" i="0">
                <a:latin typeface="Montserrat" pitchFamily="2" charset="77"/>
              </a:defRPr>
            </a:lvl1pPr>
          </a:lstStyle>
          <a:p>
            <a:r>
              <a:rPr lang="es-ES" dirty="0"/>
              <a:t>Editar los estilos de texto del patrón
Segundo nivel
Tercer nivel
Cuarto nivel
Quinto nivel</a:t>
            </a:r>
            <a:endParaRPr lang="es-MX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B58E4C7A-699F-8B48-881A-B5DA4F7729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779024" y="1825625"/>
            <a:ext cx="3886925" cy="4351338"/>
          </a:xfrm>
        </p:spPr>
        <p:txBody>
          <a:bodyPr/>
          <a:lstStyle>
            <a:lvl1pPr>
              <a:defRPr b="0" i="0">
                <a:latin typeface="Montserrat" pitchFamily="2" charset="77"/>
              </a:defRPr>
            </a:lvl1pPr>
          </a:lstStyle>
          <a:p>
            <a:r>
              <a:rPr lang="es-ES" dirty="0"/>
              <a:t>Editar los estilos de texto del patrón
Segundo nivel
Tercer nivel
Cuarto nivel
Quinto nivel</a:t>
            </a:r>
            <a:endParaRPr lang="es-MX" dirty="0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7643D9A1-AF1A-5C49-9963-CA564481E9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ontserrat" pitchFamily="2" charset="77"/>
              </a:defRPr>
            </a:lvl1pPr>
          </a:lstStyle>
          <a:p>
            <a:fld id="{62B8DF0E-90BF-EC4E-8934-156187A1162F}" type="datetimeFigureOut">
              <a:rPr lang="es-MX" smtClean="0"/>
              <a:pPr/>
              <a:t>27/08/2019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189B1503-FEA8-AE42-A3F9-8B406AE3D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ontserrat" pitchFamily="2" charset="77"/>
              </a:defRPr>
            </a:lvl1pPr>
          </a:lstStyle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B091CCD4-9468-2640-A697-0BC433441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ontserrat" pitchFamily="2" charset="77"/>
              </a:defRPr>
            </a:lvl1pPr>
          </a:lstStyle>
          <a:p>
            <a:fld id="{C119739B-ACC7-1A4E-906B-A9546BA1AB75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xmlns="" id="{29FCE891-2873-1849-A37C-A2CF6D30A712}"/>
              </a:ext>
            </a:extLst>
          </p:cNvPr>
          <p:cNvSpPr txBox="1">
            <a:spLocks/>
          </p:cNvSpPr>
          <p:nvPr userDrawn="1"/>
        </p:nvSpPr>
        <p:spPr>
          <a:xfrm>
            <a:off x="838200" y="166977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rgbClr val="A42145"/>
                </a:solidFill>
                <a:latin typeface="Montserrat SemiBold" panose="00000700000000000000" pitchFamily="2" charset="0"/>
                <a:ea typeface="+mj-ea"/>
                <a:cs typeface="+mj-cs"/>
              </a:defRPr>
            </a:lvl1pPr>
          </a:lstStyle>
          <a:p>
            <a:endParaRPr lang="es-MX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11934305" y="366713"/>
            <a:ext cx="257695" cy="1576243"/>
          </a:xfrm>
          <a:prstGeom prst="rect">
            <a:avLst/>
          </a:prstGeom>
          <a:solidFill>
            <a:srgbClr val="245C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7779025" y="366714"/>
            <a:ext cx="3843131" cy="1458912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rgbClr val="245C4F"/>
                </a:solidFill>
                <a:latin typeface="Montserrat SemiBold" panose="00000700000000000000" pitchFamily="2" charset="0"/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</p:spTree>
    <p:extLst>
      <p:ext uri="{BB962C8B-B14F-4D97-AF65-F5344CB8AC3E}">
        <p14:creationId xmlns:p14="http://schemas.microsoft.com/office/powerpoint/2010/main" val="2783656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0F6B79C-27DF-DA46-9B64-4E0256DA9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sz="4000" b="0" i="0">
                <a:latin typeface="Montserrat Medium" pitchFamily="2" charset="77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MX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8BC9834F-FDDC-E444-AA42-F599DEF8AF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>
            <a:noAutofit/>
          </a:bodyPr>
          <a:lstStyle>
            <a:lvl1pPr marL="0" indent="0">
              <a:buNone/>
              <a:defRPr sz="2000" b="0" i="0">
                <a:latin typeface="Montserrat Medium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 dirty="0"/>
              <a:t>Editar los estilos de texto del patrón
Segundo nivel
Tercer nivel
Cuarto nivel
Quinto nivel</a:t>
            </a:r>
            <a:endParaRPr lang="es-MX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E804EBD2-6E8F-DD4D-A7F0-B009AC0DF7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>
            <a:normAutofit/>
          </a:bodyPr>
          <a:lstStyle>
            <a:lvl1pPr>
              <a:defRPr sz="2400" b="0" i="0">
                <a:latin typeface="Montserrat Medium" pitchFamily="2" charset="77"/>
              </a:defRPr>
            </a:lvl1pPr>
          </a:lstStyle>
          <a:p>
            <a:r>
              <a:rPr lang="es-ES" dirty="0"/>
              <a:t>Editar los estilos de texto del patrón
Segundo nivel
Tercer nivel
Cuarto nivel
Quinto nivel</a:t>
            </a:r>
            <a:endParaRPr lang="es-MX" dirty="0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0476336B-7889-A545-8051-B71747F39B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Autofit/>
          </a:bodyPr>
          <a:lstStyle>
            <a:lvl1pPr marL="0" indent="0">
              <a:buNone/>
              <a:defRPr sz="2000" b="0" i="0">
                <a:latin typeface="Montserrat Medium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 dirty="0"/>
              <a:t>Editar los estilos de texto del patrón
Segundo nivel
Tercer nivel
Cuarto nivel
Quinto nivel</a:t>
            </a:r>
            <a:endParaRPr lang="es-MX" dirty="0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975D9E89-2F81-8E4E-8F00-6E2A93AE2F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>
            <a:normAutofit/>
          </a:bodyPr>
          <a:lstStyle>
            <a:lvl1pPr>
              <a:defRPr sz="2400" b="0" i="0">
                <a:latin typeface="Montserrat Medium" pitchFamily="2" charset="77"/>
              </a:defRPr>
            </a:lvl1pPr>
          </a:lstStyle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xmlns="" id="{B5A9B9FE-8B4D-2C49-9079-B4D8CA369E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F0E-90BF-EC4E-8934-156187A1162F}" type="datetimeFigureOut">
              <a:rPr lang="es-MX" smtClean="0"/>
              <a:t>27/08/2019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xmlns="" id="{8BB4BDA2-120C-E14E-8684-F8383129C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xmlns="" id="{918733FD-8434-2949-8A2A-43A2A44FCB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9739B-ACC7-1A4E-906B-A9546BA1AB7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10021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el título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6683DC7C-0DFD-A146-96AA-922A0BD91A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F0E-90BF-EC4E-8934-156187A1162F}" type="datetimeFigureOut">
              <a:rPr lang="es-MX" smtClean="0"/>
              <a:t>27/08/2019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FF2200DE-3D26-A84D-8F5E-384E93FCFB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09D56C6E-3E4E-2E4E-A2D6-8B0B5AAE2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9739B-ACC7-1A4E-906B-A9546BA1AB75}" type="slidenum">
              <a:rPr lang="es-MX" smtClean="0"/>
              <a:t>‹Nº›</a:t>
            </a:fld>
            <a:endParaRPr lang="es-MX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2536380" y="3876851"/>
            <a:ext cx="7119240" cy="658812"/>
          </a:xfrm>
        </p:spPr>
        <p:txBody>
          <a:bodyPr>
            <a:noAutofit/>
          </a:bodyPr>
          <a:lstStyle>
            <a:lvl1pPr marL="0" indent="0" algn="ctr">
              <a:buNone/>
              <a:defRPr sz="2800">
                <a:solidFill>
                  <a:srgbClr val="4D4D4D"/>
                </a:solidFill>
                <a:latin typeface="Montserrat Medium" panose="00000600000000000000" pitchFamily="2" charset="0"/>
              </a:defRPr>
            </a:lvl1pPr>
            <a:lvl2pPr>
              <a:defRPr sz="2800">
                <a:solidFill>
                  <a:schemeClr val="bg1"/>
                </a:solidFill>
                <a:latin typeface="Montserrat Medium" panose="00000600000000000000" pitchFamily="2" charset="0"/>
              </a:defRPr>
            </a:lvl2pPr>
            <a:lvl3pPr>
              <a:defRPr sz="2400">
                <a:solidFill>
                  <a:schemeClr val="bg1"/>
                </a:solidFill>
                <a:latin typeface="Montserrat Medium" panose="00000600000000000000" pitchFamily="2" charset="0"/>
              </a:defRPr>
            </a:lvl3pPr>
            <a:lvl4pPr>
              <a:defRPr sz="2000">
                <a:solidFill>
                  <a:schemeClr val="bg1"/>
                </a:solidFill>
                <a:latin typeface="Montserrat Medium" panose="00000600000000000000" pitchFamily="2" charset="0"/>
              </a:defRPr>
            </a:lvl4pPr>
            <a:lvl5pPr>
              <a:defRPr sz="2000">
                <a:solidFill>
                  <a:schemeClr val="bg1"/>
                </a:solidFill>
                <a:latin typeface="Montserrat Medium" panose="000006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4917782" y="2589519"/>
            <a:ext cx="7274218" cy="1006609"/>
          </a:xfrm>
          <a:prstGeom prst="rect">
            <a:avLst/>
          </a:prstGeom>
          <a:gradFill flip="none" rotWithShape="1">
            <a:gsLst>
              <a:gs pos="100000">
                <a:srgbClr val="DEC9A2">
                  <a:shade val="67500"/>
                  <a:satMod val="115000"/>
                  <a:alpha val="0"/>
                </a:srgbClr>
              </a:gs>
              <a:gs pos="0">
                <a:srgbClr val="DEC9A2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rgbClr val="265C4F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1498408" y="2811857"/>
            <a:ext cx="10126721" cy="561931"/>
          </a:xfrm>
        </p:spPr>
        <p:txBody>
          <a:bodyPr>
            <a:normAutofit/>
          </a:bodyPr>
          <a:lstStyle>
            <a:lvl1pPr marL="0" indent="0" algn="ctr">
              <a:buNone/>
              <a:defRPr sz="4000">
                <a:solidFill>
                  <a:srgbClr val="245C4F"/>
                </a:solidFill>
                <a:latin typeface="Montserrat SemiBold" panose="00000700000000000000" pitchFamily="2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190915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blanco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xmlns="" id="{902F6A71-34EE-B34B-AFA7-18487432D5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F0E-90BF-EC4E-8934-156187A1162F}" type="datetimeFigureOut">
              <a:rPr lang="es-MX" smtClean="0"/>
              <a:t>27/08/2019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7A14938F-592E-C442-8304-19C2B2DCC5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47B6C953-D0A6-0944-AF6E-40BEA205D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9739B-ACC7-1A4E-906B-A9546BA1AB75}" type="slidenum">
              <a:rPr lang="es-MX" smtClean="0"/>
              <a:t>‹Nº›</a:t>
            </a:fld>
            <a:endParaRPr lang="es-MX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474133"/>
            <a:ext cx="5595938" cy="5681133"/>
          </a:xfrm>
        </p:spPr>
        <p:txBody>
          <a:bodyPr>
            <a:noAutofit/>
          </a:bodyPr>
          <a:lstStyle>
            <a:lvl2pPr marL="4572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latin typeface="Montserrat Medium" panose="00000600000000000000" pitchFamily="2" charset="0"/>
              </a:defRPr>
            </a:lvl2pPr>
          </a:lstStyle>
          <a:p>
            <a:pPr lvl="1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</a:t>
            </a:r>
            <a:r>
              <a:rPr lang="en-US" dirty="0" err="1"/>
              <a:t>exerci</a:t>
            </a:r>
            <a:r>
              <a:rPr lang="en-US" dirty="0"/>
              <a:t> </a:t>
            </a:r>
            <a:r>
              <a:rPr lang="en-US" dirty="0" err="1"/>
              <a:t>tation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autem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eum</a:t>
            </a:r>
            <a:r>
              <a:rPr lang="en-US" dirty="0"/>
              <a:t> </a:t>
            </a:r>
            <a:r>
              <a:rPr lang="en-US" dirty="0" err="1"/>
              <a:t>iriure</a:t>
            </a:r>
            <a:r>
              <a:rPr lang="en-US" dirty="0"/>
              <a:t> dolor in </a:t>
            </a:r>
            <a:r>
              <a:rPr lang="en-US" dirty="0" err="1"/>
              <a:t>hendrerit</a:t>
            </a:r>
            <a:r>
              <a:rPr lang="en-US" dirty="0"/>
              <a:t> in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molestie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,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illum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 at </a:t>
            </a:r>
            <a:r>
              <a:rPr lang="en-US" dirty="0" err="1"/>
              <a:t>vero</a:t>
            </a:r>
            <a:r>
              <a:rPr lang="en-US" dirty="0"/>
              <a:t> </a:t>
            </a:r>
            <a:r>
              <a:rPr lang="en-US" dirty="0" err="1"/>
              <a:t>eros</a:t>
            </a:r>
            <a:r>
              <a:rPr lang="en-US" dirty="0"/>
              <a:t> et </a:t>
            </a:r>
            <a:r>
              <a:rPr lang="en-US" dirty="0" err="1"/>
              <a:t>accumsan</a:t>
            </a:r>
            <a:r>
              <a:rPr lang="en-US" dirty="0"/>
              <a:t> et </a:t>
            </a:r>
            <a:r>
              <a:rPr lang="en-US" dirty="0" err="1"/>
              <a:t>iusto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 qui </a:t>
            </a:r>
            <a:r>
              <a:rPr lang="en-US" dirty="0" err="1"/>
              <a:t>blandit</a:t>
            </a:r>
            <a:r>
              <a:rPr lang="en-US" dirty="0"/>
              <a:t> </a:t>
            </a:r>
            <a:r>
              <a:rPr lang="en-US" dirty="0" err="1"/>
              <a:t>praesent</a:t>
            </a:r>
            <a:r>
              <a:rPr lang="en-US" dirty="0"/>
              <a:t> </a:t>
            </a:r>
            <a:r>
              <a:rPr lang="en-US" dirty="0" err="1"/>
              <a:t>luptatum</a:t>
            </a:r>
            <a:r>
              <a:rPr lang="en-US" dirty="0"/>
              <a:t> </a:t>
            </a:r>
            <a:r>
              <a:rPr lang="en-US" dirty="0" err="1"/>
              <a:t>zzril</a:t>
            </a:r>
            <a:r>
              <a:rPr lang="en-US" dirty="0"/>
              <a:t> </a:t>
            </a:r>
            <a:r>
              <a:rPr lang="en-US" dirty="0" err="1"/>
              <a:t>delenit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feugait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</a:t>
            </a:r>
            <a:r>
              <a:rPr lang="en-US" dirty="0"/>
              <a:t>.</a:t>
            </a:r>
          </a:p>
          <a:p>
            <a:pPr lvl="1"/>
            <a:endParaRPr lang="en-US" dirty="0"/>
          </a:p>
          <a:p>
            <a:pPr marL="45720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autem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eum</a:t>
            </a:r>
            <a:r>
              <a:rPr lang="en-US" dirty="0"/>
              <a:t> </a:t>
            </a:r>
            <a:r>
              <a:rPr lang="en-US" dirty="0" err="1"/>
              <a:t>iriure</a:t>
            </a:r>
            <a:r>
              <a:rPr lang="en-US" dirty="0"/>
              <a:t> dolor in </a:t>
            </a:r>
            <a:r>
              <a:rPr lang="en-US" dirty="0" err="1"/>
              <a:t>hendrerit</a:t>
            </a:r>
            <a:r>
              <a:rPr lang="en-US" dirty="0"/>
              <a:t> in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molestie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,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illum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 at </a:t>
            </a:r>
            <a:r>
              <a:rPr lang="en-US" dirty="0" err="1"/>
              <a:t>vero</a:t>
            </a:r>
            <a:r>
              <a:rPr lang="en-US" dirty="0"/>
              <a:t> </a:t>
            </a:r>
            <a:r>
              <a:rPr lang="en-US" dirty="0" err="1"/>
              <a:t>eros</a:t>
            </a:r>
            <a:r>
              <a:rPr lang="en-US" dirty="0"/>
              <a:t> et </a:t>
            </a:r>
            <a:r>
              <a:rPr lang="en-US" dirty="0" err="1"/>
              <a:t>accumsan</a:t>
            </a:r>
            <a:r>
              <a:rPr lang="en-US" dirty="0"/>
              <a:t> et </a:t>
            </a:r>
            <a:r>
              <a:rPr lang="en-US" dirty="0" err="1"/>
              <a:t>iusto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 qui </a:t>
            </a:r>
            <a:r>
              <a:rPr lang="en-US" dirty="0" err="1"/>
              <a:t>blandit</a:t>
            </a:r>
            <a:r>
              <a:rPr lang="en-US" dirty="0"/>
              <a:t> </a:t>
            </a:r>
            <a:r>
              <a:rPr lang="en-US" dirty="0" err="1"/>
              <a:t>praesent</a:t>
            </a:r>
            <a:r>
              <a:rPr lang="en-US" dirty="0"/>
              <a:t> </a:t>
            </a:r>
            <a:r>
              <a:rPr lang="en-US" dirty="0" err="1"/>
              <a:t>luptatum</a:t>
            </a:r>
            <a:r>
              <a:rPr lang="en-US" dirty="0"/>
              <a:t> </a:t>
            </a:r>
            <a:r>
              <a:rPr lang="en-US" dirty="0" err="1"/>
              <a:t>zzril</a:t>
            </a:r>
            <a:r>
              <a:rPr lang="en-US" dirty="0"/>
              <a:t> </a:t>
            </a:r>
            <a:r>
              <a:rPr lang="en-US" dirty="0" err="1"/>
              <a:t>delenit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feugait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</a:t>
            </a:r>
            <a:r>
              <a:rPr lang="en-US" dirty="0"/>
              <a:t>.</a:t>
            </a:r>
          </a:p>
          <a:p>
            <a:pPr lvl="1"/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6434138" y="474663"/>
            <a:ext cx="4919662" cy="5537200"/>
          </a:xfrm>
        </p:spPr>
        <p:txBody>
          <a:bodyPr>
            <a:normAutofit/>
          </a:bodyPr>
          <a:lstStyle>
            <a:lvl2pPr marL="4572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latin typeface="Montserrat Medium" panose="00000600000000000000" pitchFamily="2" charset="0"/>
              </a:defRPr>
            </a:lvl2pPr>
          </a:lstStyle>
          <a:p>
            <a:pPr lvl="1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</a:t>
            </a:r>
            <a:r>
              <a:rPr lang="en-US" dirty="0" err="1"/>
              <a:t>exerci</a:t>
            </a:r>
            <a:r>
              <a:rPr lang="en-US" dirty="0"/>
              <a:t> </a:t>
            </a:r>
            <a:r>
              <a:rPr lang="en-US" dirty="0" err="1"/>
              <a:t>tation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autem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eum</a:t>
            </a:r>
            <a:r>
              <a:rPr lang="en-US" dirty="0"/>
              <a:t> </a:t>
            </a:r>
            <a:r>
              <a:rPr lang="en-US" dirty="0" err="1"/>
              <a:t>iriure</a:t>
            </a:r>
            <a:r>
              <a:rPr lang="en-US" dirty="0"/>
              <a:t> dolor in </a:t>
            </a:r>
            <a:r>
              <a:rPr lang="en-US" dirty="0" err="1"/>
              <a:t>hendrerit</a:t>
            </a:r>
            <a:r>
              <a:rPr lang="en-US" dirty="0"/>
              <a:t> in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molestie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,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illum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 at </a:t>
            </a:r>
            <a:r>
              <a:rPr lang="en-US" dirty="0" err="1"/>
              <a:t>vero</a:t>
            </a:r>
            <a:r>
              <a:rPr lang="en-US" dirty="0"/>
              <a:t> </a:t>
            </a:r>
            <a:r>
              <a:rPr lang="en-US" dirty="0" err="1"/>
              <a:t>eros</a:t>
            </a:r>
            <a:r>
              <a:rPr lang="en-US" dirty="0"/>
              <a:t> et </a:t>
            </a:r>
            <a:r>
              <a:rPr lang="en-US" dirty="0" err="1"/>
              <a:t>accumsan</a:t>
            </a:r>
            <a:r>
              <a:rPr lang="en-US" dirty="0"/>
              <a:t> et </a:t>
            </a:r>
            <a:r>
              <a:rPr lang="en-US" dirty="0" err="1"/>
              <a:t>iusto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 qui </a:t>
            </a:r>
            <a:r>
              <a:rPr lang="en-US" dirty="0" err="1"/>
              <a:t>blandit</a:t>
            </a:r>
            <a:r>
              <a:rPr lang="en-US" dirty="0"/>
              <a:t> </a:t>
            </a:r>
            <a:r>
              <a:rPr lang="en-US" dirty="0" err="1"/>
              <a:t>praesent</a:t>
            </a:r>
            <a:r>
              <a:rPr lang="en-US" dirty="0"/>
              <a:t> </a:t>
            </a:r>
            <a:r>
              <a:rPr lang="en-US" dirty="0" err="1"/>
              <a:t>luptatum</a:t>
            </a:r>
            <a:r>
              <a:rPr lang="en-US" dirty="0"/>
              <a:t> </a:t>
            </a:r>
            <a:r>
              <a:rPr lang="en-US" dirty="0" err="1"/>
              <a:t>zzril</a:t>
            </a:r>
            <a:r>
              <a:rPr lang="en-US" dirty="0"/>
              <a:t> </a:t>
            </a:r>
            <a:r>
              <a:rPr lang="en-US" dirty="0" err="1"/>
              <a:t>delenit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feugait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</a:t>
            </a:r>
            <a:r>
              <a:rPr lang="en-US" dirty="0"/>
              <a:t>.</a:t>
            </a:r>
          </a:p>
          <a:p>
            <a:pPr lvl="1"/>
            <a:endParaRPr lang="en-US" dirty="0"/>
          </a:p>
          <a:p>
            <a:pPr marL="45720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autem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eum</a:t>
            </a:r>
            <a:r>
              <a:rPr lang="en-US" dirty="0"/>
              <a:t> </a:t>
            </a:r>
            <a:r>
              <a:rPr lang="en-US" dirty="0" err="1"/>
              <a:t>iriure</a:t>
            </a:r>
            <a:r>
              <a:rPr lang="en-US" dirty="0"/>
              <a:t> dolor in </a:t>
            </a:r>
            <a:r>
              <a:rPr lang="en-US" dirty="0" err="1"/>
              <a:t>hendrerit</a:t>
            </a:r>
            <a:r>
              <a:rPr lang="en-US" dirty="0"/>
              <a:t> in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molestie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5446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con título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C2441508-0523-EB44-8782-98EE1226B0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es-ES" dirty="0"/>
              <a:t>Editar los estilos de texto del patrón
Segundo nivel
Tercer nivel
Cuarto nivel
Quinto nivel</a:t>
            </a:r>
            <a:endParaRPr lang="es-MX" dirty="0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2E5D9DB7-F1B2-3941-8B03-1576108DD8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F0E-90BF-EC4E-8934-156187A1162F}" type="datetimeFigureOut">
              <a:rPr lang="es-MX" smtClean="0"/>
              <a:t>27/08/2019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6F695825-735B-B840-9E9D-D85D60F47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57711505-64F3-3849-8F5B-1CE6842C2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9739B-ACC7-1A4E-906B-A9546BA1AB75}" type="slidenum">
              <a:rPr lang="es-MX" smtClean="0"/>
              <a:t>‹Nº›</a:t>
            </a:fld>
            <a:endParaRPr lang="es-MX"/>
          </a:p>
        </p:txBody>
      </p:sp>
      <p:sp>
        <p:nvSpPr>
          <p:cNvPr id="10" name="Marcador de texto 3">
            <a:extLst>
              <a:ext uri="{FF2B5EF4-FFF2-40B4-BE49-F238E27FC236}">
                <a16:creationId xmlns:a16="http://schemas.microsoft.com/office/drawing/2014/main" xmlns="" id="{7BABA1EB-E234-F844-997D-E59CC62EAA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5239" y="2727324"/>
            <a:ext cx="3932237" cy="2386936"/>
          </a:xfrm>
        </p:spPr>
        <p:txBody>
          <a:bodyPr/>
          <a:lstStyle>
            <a:lvl1pPr marL="0" indent="0">
              <a:buNone/>
              <a:defRPr sz="1600" b="0" i="0">
                <a:latin typeface="Montserrat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 dirty="0"/>
              <a:t>Editar los estilos de texto del patrón
Segundo nivel
Tercer nivel
Cuarto nivel
Quinto nivel</a:t>
            </a:r>
            <a:endParaRPr lang="es-MX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0" y="1076832"/>
            <a:ext cx="257695" cy="1576243"/>
          </a:xfrm>
          <a:prstGeom prst="rect">
            <a:avLst/>
          </a:prstGeom>
          <a:solidFill>
            <a:srgbClr val="245C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>
              <a:solidFill>
                <a:srgbClr val="245C4F"/>
              </a:solidFill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595313" y="1076325"/>
            <a:ext cx="3932237" cy="1576388"/>
          </a:xfrm>
        </p:spPr>
        <p:txBody>
          <a:bodyPr/>
          <a:lstStyle>
            <a:lvl1pPr marL="0" indent="0">
              <a:buNone/>
              <a:defRPr>
                <a:solidFill>
                  <a:srgbClr val="245C4F"/>
                </a:solidFill>
                <a:latin typeface="Montserrat SemiBold" panose="00000700000000000000" pitchFamily="2" charset="0"/>
              </a:defRPr>
            </a:lvl1pPr>
            <a:lvl2pPr marL="0" indent="0">
              <a:buNone/>
              <a:defRPr>
                <a:solidFill>
                  <a:srgbClr val="245C4F"/>
                </a:solidFill>
                <a:latin typeface="Montserrat Medium" panose="00000600000000000000" pitchFamily="2" charset="0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1051938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con título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xmlns="" id="{8FF210F0-7655-9348-979B-F10284E2F2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7BABA1EB-E234-F844-997D-E59CC62EAA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5239" y="3721764"/>
            <a:ext cx="3932237" cy="2386936"/>
          </a:xfrm>
        </p:spPr>
        <p:txBody>
          <a:bodyPr/>
          <a:lstStyle>
            <a:lvl1pPr marL="0" indent="0">
              <a:buNone/>
              <a:defRPr sz="1600" b="0" i="0">
                <a:latin typeface="Montserrat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 dirty="0"/>
              <a:t>Editar los estilos de texto del patrón
Segundo nivel
Tercer nivel
Cuarto nivel
Quinto nivel</a:t>
            </a:r>
            <a:endParaRPr lang="es-MX" dirty="0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993BF44C-2FF4-B347-B721-2814E7461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F0E-90BF-EC4E-8934-156187A1162F}" type="datetimeFigureOut">
              <a:rPr lang="es-MX" smtClean="0"/>
              <a:t>27/08/2019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3735DECE-B230-5F4B-97A7-EE46C22B8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2E1DD807-9735-484F-B0A4-5F9D807F45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9739B-ACC7-1A4E-906B-A9546BA1AB75}" type="slidenum">
              <a:rPr lang="es-MX" smtClean="0"/>
              <a:t>‹Nº›</a:t>
            </a:fld>
            <a:endParaRPr lang="es-MX"/>
          </a:p>
        </p:txBody>
      </p:sp>
      <p:sp>
        <p:nvSpPr>
          <p:cNvPr id="9" name="Rectangle 8"/>
          <p:cNvSpPr/>
          <p:nvPr userDrawn="1"/>
        </p:nvSpPr>
        <p:spPr>
          <a:xfrm>
            <a:off x="0" y="1076832"/>
            <a:ext cx="257695" cy="1576243"/>
          </a:xfrm>
          <a:prstGeom prst="rect">
            <a:avLst/>
          </a:prstGeom>
          <a:solidFill>
            <a:srgbClr val="245C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95313" y="1076325"/>
            <a:ext cx="4062145" cy="1576388"/>
          </a:xfrm>
        </p:spPr>
        <p:txBody>
          <a:bodyPr>
            <a:noAutofit/>
          </a:bodyPr>
          <a:lstStyle>
            <a:lvl1pPr marL="0" indent="0">
              <a:buNone/>
              <a:defRPr sz="4400">
                <a:solidFill>
                  <a:srgbClr val="245C4F"/>
                </a:solidFill>
                <a:latin typeface="Montserrat SemiBold" panose="00000700000000000000" pitchFamily="2" charset="0"/>
              </a:defRPr>
            </a:lvl1pPr>
            <a:lvl2pPr marL="0" indent="0">
              <a:buNone/>
              <a:defRPr sz="4000">
                <a:solidFill>
                  <a:srgbClr val="245C4F"/>
                </a:solidFill>
                <a:latin typeface="Montserrat Medium" panose="00000600000000000000" pitchFamily="2" charset="0"/>
              </a:defRPr>
            </a:lvl2pPr>
          </a:lstStyle>
          <a:p>
            <a:pPr lvl="0"/>
            <a:r>
              <a:rPr lang="en-US" dirty="0"/>
              <a:t>Click to edit 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082440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xmlns="" id="{F4499C0E-414B-4742-8F18-A0ECE14444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s-MX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DA3AE6D4-0422-4248-B05D-55FE46C678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s-ES" dirty="0"/>
              <a:t>Editar los estilos de texto del patrón
Segundo nivel
Tercer nivel
Cuarto nivel
Quinto nivel</a:t>
            </a:r>
            <a:endParaRPr lang="es-MX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1A6CB96C-1C06-3B44-8615-D726F4477E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B8DF0E-90BF-EC4E-8934-156187A1162F}" type="datetimeFigureOut">
              <a:rPr lang="es-MX" smtClean="0"/>
              <a:t>27/08/2019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113D1A4B-ADA7-7043-82FA-F7032EB177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6802CF53-648D-B74F-A473-B4CC8BB23A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19739B-ACC7-1A4E-906B-A9546BA1AB7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28472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agen 1" descr="3.pn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33" y="0"/>
            <a:ext cx="1217506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6505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</p:sldLayoutIdLst>
  <p:hf hd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1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1452563" y="4083679"/>
            <a:ext cx="9215437" cy="495300"/>
          </a:xfrm>
        </p:spPr>
        <p:txBody>
          <a:bodyPr>
            <a:normAutofit/>
          </a:bodyPr>
          <a:lstStyle/>
          <a:p>
            <a:r>
              <a:rPr lang="es-MX" dirty="0" smtClean="0"/>
              <a:t>Comisión Nacional Forestal</a:t>
            </a:r>
            <a:endParaRPr lang="es-MX" sz="3200" dirty="0"/>
          </a:p>
        </p:txBody>
      </p:sp>
      <p:sp>
        <p:nvSpPr>
          <p:cNvPr id="4" name="3 CuadroTexto"/>
          <p:cNvSpPr txBox="1"/>
          <p:nvPr/>
        </p:nvSpPr>
        <p:spPr>
          <a:xfrm>
            <a:off x="95535" y="4750429"/>
            <a:ext cx="1219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dirty="0" smtClean="0">
                <a:solidFill>
                  <a:srgbClr val="DEC9A2"/>
                </a:solidFill>
                <a:latin typeface="Montserrat SemiBold" panose="00000700000000000000" pitchFamily="2" charset="0"/>
              </a:rPr>
              <a:t>27 de Agosto </a:t>
            </a:r>
            <a:r>
              <a:rPr lang="es-MX" sz="1600" dirty="0">
                <a:solidFill>
                  <a:srgbClr val="DEC9A2"/>
                </a:solidFill>
                <a:latin typeface="Montserrat SemiBold" panose="00000700000000000000" pitchFamily="2" charset="0"/>
              </a:rPr>
              <a:t>de 2019</a:t>
            </a:r>
          </a:p>
        </p:txBody>
      </p:sp>
      <p:sp>
        <p:nvSpPr>
          <p:cNvPr id="6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781444" y="737140"/>
            <a:ext cx="10134600" cy="1949179"/>
          </a:xfrm>
        </p:spPr>
        <p:txBody>
          <a:bodyPr>
            <a:noAutofit/>
          </a:bodyPr>
          <a:lstStyle/>
          <a:p>
            <a:r>
              <a:rPr lang="es-MX" sz="2400" b="1" dirty="0" smtClean="0"/>
              <a:t>FORO:</a:t>
            </a:r>
          </a:p>
          <a:p>
            <a:r>
              <a:rPr lang="es-MX" sz="2400" b="1" dirty="0" smtClean="0"/>
              <a:t> </a:t>
            </a:r>
            <a:r>
              <a:rPr lang="es-MX" sz="2400" b="1" dirty="0"/>
              <a:t>“HACIA EL FORTALECIMIENTO DE LAS EMPRESAS FORESTALES COMUNITARIAS DESDE EL ÁMBITO </a:t>
            </a:r>
            <a:r>
              <a:rPr lang="es-MX" sz="2400" b="1" dirty="0" smtClean="0"/>
              <a:t>FISCAL”</a:t>
            </a:r>
          </a:p>
          <a:p>
            <a:r>
              <a:rPr lang="es-MX" sz="2800" dirty="0" smtClean="0"/>
              <a:t> </a:t>
            </a:r>
          </a:p>
          <a:p>
            <a:r>
              <a:rPr lang="es-MX" sz="2800" dirty="0" smtClean="0"/>
              <a:t>“LAS EMPRESAS FORESTALES COMUNITARIAS EN LA POLÍTICA FORESTAL MEXICANA”</a:t>
            </a:r>
            <a:endParaRPr lang="es-MX" sz="2800" b="1" dirty="0" smtClean="0"/>
          </a:p>
          <a:p>
            <a:endParaRPr lang="es-MX" sz="2800" b="1" dirty="0"/>
          </a:p>
          <a:p>
            <a:endParaRPr lang="es-MX" sz="2800" dirty="0"/>
          </a:p>
        </p:txBody>
      </p:sp>
    </p:spTree>
    <p:extLst>
      <p:ext uri="{BB962C8B-B14F-4D97-AF65-F5344CB8AC3E}">
        <p14:creationId xmlns:p14="http://schemas.microsoft.com/office/powerpoint/2010/main" val="2388161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742950" y="1488028"/>
            <a:ext cx="1087745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s-MX" sz="2800" i="1" dirty="0"/>
              <a:t>Lograr que la Silvicultura sea económicamente </a:t>
            </a:r>
            <a:r>
              <a:rPr lang="es-MX" sz="2800" i="1" dirty="0" smtClean="0"/>
              <a:t>rentable</a:t>
            </a:r>
            <a:r>
              <a:rPr lang="es-MX" sz="2800" i="1" dirty="0"/>
              <a:t> </a:t>
            </a:r>
            <a:r>
              <a:rPr lang="es-MX" sz="2800" i="1" dirty="0" smtClean="0"/>
              <a:t>a través del desarrollo de las </a:t>
            </a:r>
            <a:r>
              <a:rPr lang="es-MX" sz="2800" b="1" i="1" dirty="0" smtClean="0"/>
              <a:t>empresas forestales comunitarias</a:t>
            </a:r>
            <a:r>
              <a:rPr lang="es-MX" sz="2800" i="1" dirty="0" smtClean="0"/>
              <a:t>.</a:t>
            </a:r>
            <a:endParaRPr lang="es-MX" sz="2800" i="1" dirty="0"/>
          </a:p>
          <a:p>
            <a:pPr algn="just"/>
            <a:r>
              <a:rPr lang="es-MX" sz="2800" i="1" dirty="0" smtClean="0"/>
              <a:t>Fomentar </a:t>
            </a:r>
            <a:r>
              <a:rPr lang="es-MX" sz="2800" i="1" dirty="0"/>
              <a:t>la integración y </a:t>
            </a:r>
            <a:r>
              <a:rPr lang="es-MX" sz="2800" b="1" i="1" dirty="0"/>
              <a:t>desarrollo de cadenas productivas redes de valor</a:t>
            </a:r>
            <a:r>
              <a:rPr lang="es-MX" sz="2800" i="1" dirty="0"/>
              <a:t>. Para mejorar las condiciones económicas y sociales de las EFC.  </a:t>
            </a:r>
          </a:p>
          <a:p>
            <a:pPr lvl="0" algn="just"/>
            <a:r>
              <a:rPr lang="es-MX" sz="2800" i="1" dirty="0" smtClean="0"/>
              <a:t>Fomentar el desarrollo de </a:t>
            </a:r>
            <a:r>
              <a:rPr lang="es-MX" sz="2800" b="1" i="1" dirty="0" smtClean="0"/>
              <a:t>mercados justos </a:t>
            </a:r>
            <a:r>
              <a:rPr lang="es-MX" sz="2800" i="1" dirty="0" smtClean="0"/>
              <a:t>de materia prima y productos forestales. </a:t>
            </a:r>
            <a:endParaRPr lang="es-MX" sz="2800" i="1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8187" y="4165684"/>
            <a:ext cx="2559663" cy="1887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7 Imagen" descr="C:\Users\gaudencio.benitez\Documents\PROYECTOS DE TRANSFERENCIA DE TECNOLOGIA\Catalogo de paquetes tecnologicos\Studio de caso de transferencia de tecnologia. Zacatecas\IMG_0993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18471" y="4165684"/>
            <a:ext cx="2326407" cy="188731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8350" y="4188673"/>
            <a:ext cx="2757632" cy="1887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742950" y="330993"/>
            <a:ext cx="10877450" cy="633413"/>
          </a:xfrm>
          <a:solidFill>
            <a:srgbClr val="C00000"/>
          </a:solidFill>
        </p:spPr>
        <p:txBody>
          <a:bodyPr>
            <a:normAutofit/>
          </a:bodyPr>
          <a:lstStyle/>
          <a:p>
            <a:pPr algn="ctr"/>
            <a:r>
              <a:rPr lang="es-MX" b="1" i="1" dirty="0" smtClean="0">
                <a:solidFill>
                  <a:schemeClr val="bg1"/>
                </a:solidFill>
                <a:latin typeface="Montserrat" panose="00000500000000000000" pitchFamily="2" charset="0"/>
              </a:rPr>
              <a:t>Misión de la CONAFOR</a:t>
            </a:r>
            <a:endParaRPr lang="es-MX" b="1" i="1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4993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7"/>
          <p:cNvSpPr txBox="1"/>
          <p:nvPr/>
        </p:nvSpPr>
        <p:spPr>
          <a:xfrm>
            <a:off x="5055673" y="326745"/>
            <a:ext cx="61667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 smtClean="0">
                <a:latin typeface="Montserrat" panose="00000500000000000000" pitchFamily="2" charset="0"/>
              </a:rPr>
              <a:t>Nivel de apropiación del proceso productivo forestal</a:t>
            </a:r>
            <a:endParaRPr lang="es-MX" sz="2400" b="1" dirty="0">
              <a:latin typeface="Montserrat" panose="00000500000000000000" pitchFamily="2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3200" y="1559377"/>
            <a:ext cx="6399408" cy="4963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8" name="16 Tabla"/>
          <p:cNvGraphicFramePr>
            <a:graphicFrameLocks noGrp="1"/>
          </p:cNvGraphicFramePr>
          <p:nvPr>
            <p:extLst/>
          </p:nvPr>
        </p:nvGraphicFramePr>
        <p:xfrm>
          <a:off x="11468050" y="1624693"/>
          <a:ext cx="360040" cy="489857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0040"/>
              </a:tblGrid>
              <a:tr h="519008"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</a:rPr>
                        <a:t> </a:t>
                      </a:r>
                      <a:r>
                        <a:rPr lang="es-MX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</a:rPr>
                        <a:t>2%</a:t>
                      </a:r>
                      <a:endParaRPr lang="es-MX" sz="10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525" marR="9525" marT="9525" marB="0" anchor="ctr">
                    <a:solidFill>
                      <a:srgbClr val="C0504D"/>
                    </a:solidFill>
                  </a:tcPr>
                </a:tc>
              </a:tr>
              <a:tr h="689260"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</a:rPr>
                        <a:t> </a:t>
                      </a:r>
                      <a:r>
                        <a:rPr lang="es-MX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</a:rPr>
                        <a:t>6%</a:t>
                      </a:r>
                      <a:endParaRPr lang="es-MX" sz="10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525" marR="9525" marT="9525" marB="0" anchor="ctr">
                    <a:solidFill>
                      <a:srgbClr val="BE8351"/>
                    </a:solidFill>
                  </a:tcPr>
                </a:tc>
              </a:tr>
              <a:tr h="1618075"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</a:rPr>
                        <a:t>36%</a:t>
                      </a:r>
                      <a:endParaRPr lang="es-MX" sz="10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525" marR="9525" marT="9525" marB="0" anchor="ctr">
                    <a:solidFill>
                      <a:srgbClr val="BDB255"/>
                    </a:solidFill>
                  </a:tcPr>
                </a:tc>
              </a:tr>
              <a:tr h="2072228"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</a:rPr>
                        <a:t> </a:t>
                      </a:r>
                      <a:r>
                        <a:rPr lang="es-MX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</a:rPr>
                        <a:t>56%</a:t>
                      </a:r>
                      <a:endParaRPr lang="es-MX" sz="10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525" marR="9525" marT="9525" marB="0" anchor="ctr">
                    <a:solidFill>
                      <a:srgbClr val="9BBB59"/>
                    </a:solidFill>
                  </a:tcPr>
                </a:tc>
              </a:tr>
            </a:tbl>
          </a:graphicData>
        </a:graphic>
      </p:graphicFrame>
      <p:sp>
        <p:nvSpPr>
          <p:cNvPr id="9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552450" y="290833"/>
            <a:ext cx="3784600" cy="633413"/>
          </a:xfrm>
          <a:solidFill>
            <a:srgbClr val="C00000"/>
          </a:solidFill>
        </p:spPr>
        <p:txBody>
          <a:bodyPr>
            <a:noAutofit/>
          </a:bodyPr>
          <a:lstStyle/>
          <a:p>
            <a:pPr algn="ctr"/>
            <a:r>
              <a:rPr lang="es-MX" b="1" i="1" dirty="0" smtClean="0">
                <a:solidFill>
                  <a:schemeClr val="bg1"/>
                </a:solidFill>
                <a:latin typeface="+mn-lt"/>
              </a:rPr>
              <a:t>Misión de la CONAFOR</a:t>
            </a:r>
            <a:endParaRPr lang="es-MX" b="1" i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685800" y="1325821"/>
            <a:ext cx="3651250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MX" sz="2400" b="1" i="1" dirty="0" smtClean="0"/>
              <a:t>Tipología de las EFC </a:t>
            </a:r>
            <a:endParaRPr lang="es-MX" sz="2400" b="1" i="1" dirty="0"/>
          </a:p>
        </p:txBody>
      </p:sp>
      <p:sp>
        <p:nvSpPr>
          <p:cNvPr id="12" name="Marcador de texto 5"/>
          <p:cNvSpPr txBox="1">
            <a:spLocks/>
          </p:cNvSpPr>
          <p:nvPr/>
        </p:nvSpPr>
        <p:spPr>
          <a:xfrm>
            <a:off x="195149" y="2457992"/>
            <a:ext cx="4414951" cy="316665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</a:pPr>
            <a:r>
              <a:rPr lang="es-MX" sz="1200" b="1" dirty="0" smtClean="0">
                <a:latin typeface="Montserrat" panose="00000500000000000000" pitchFamily="2" charset="0"/>
              </a:rPr>
              <a:t>Tipo I. </a:t>
            </a:r>
            <a:r>
              <a:rPr lang="es-MX" sz="1200" dirty="0" smtClean="0">
                <a:latin typeface="Montserrat" panose="00000500000000000000" pitchFamily="2" charset="0"/>
              </a:rPr>
              <a:t>Productores potenciales </a:t>
            </a:r>
          </a:p>
          <a:p>
            <a:pPr algn="just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</a:pPr>
            <a:r>
              <a:rPr lang="es-MX" sz="1200" b="1" dirty="0" smtClean="0">
                <a:latin typeface="Montserrat" panose="00000500000000000000" pitchFamily="2" charset="0"/>
              </a:rPr>
              <a:t>Tipo II. </a:t>
            </a:r>
            <a:r>
              <a:rPr lang="es-MX" sz="1200" dirty="0" smtClean="0">
                <a:latin typeface="Montserrat" panose="00000500000000000000" pitchFamily="2" charset="0"/>
              </a:rPr>
              <a:t>Productores que venden en pie. Con nivel de gobernanza bajo.</a:t>
            </a:r>
          </a:p>
          <a:p>
            <a:pPr algn="just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</a:pPr>
            <a:r>
              <a:rPr lang="es-MX" sz="1200" b="1" dirty="0" smtClean="0">
                <a:latin typeface="Montserrat" panose="00000500000000000000" pitchFamily="2" charset="0"/>
              </a:rPr>
              <a:t>Tipo III. </a:t>
            </a:r>
            <a:r>
              <a:rPr lang="es-MX" sz="1200" dirty="0" smtClean="0">
                <a:latin typeface="Montserrat" panose="00000500000000000000" pitchFamily="2" charset="0"/>
              </a:rPr>
              <a:t>Productores de materias primas forestales</a:t>
            </a:r>
            <a:r>
              <a:rPr lang="es-MX" sz="1200" b="1" dirty="0" smtClean="0">
                <a:latin typeface="Montserrat" panose="00000500000000000000" pitchFamily="2" charset="0"/>
              </a:rPr>
              <a:t> </a:t>
            </a:r>
            <a:r>
              <a:rPr lang="es-MX" sz="1200" dirty="0" smtClean="0">
                <a:latin typeface="Montserrat" panose="00000500000000000000" pitchFamily="2" charset="0"/>
              </a:rPr>
              <a:t>LAB brecha</a:t>
            </a:r>
            <a:r>
              <a:rPr lang="es-MX" sz="1200" b="1" dirty="0" smtClean="0">
                <a:latin typeface="Montserrat" panose="00000500000000000000" pitchFamily="2" charset="0"/>
              </a:rPr>
              <a:t>. </a:t>
            </a:r>
            <a:r>
              <a:rPr lang="es-MX" sz="1200" dirty="0" smtClean="0">
                <a:latin typeface="Montserrat" panose="00000500000000000000" pitchFamily="2" charset="0"/>
              </a:rPr>
              <a:t>Con nivel de gobernanza medio </a:t>
            </a:r>
          </a:p>
          <a:p>
            <a:pPr algn="just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</a:pPr>
            <a:r>
              <a:rPr lang="es-MX" sz="1200" b="1" dirty="0" smtClean="0">
                <a:latin typeface="Montserrat" panose="00000500000000000000" pitchFamily="2" charset="0"/>
              </a:rPr>
              <a:t>Tipo IV. </a:t>
            </a:r>
            <a:r>
              <a:rPr lang="es-MX" sz="1200" dirty="0" smtClean="0">
                <a:latin typeface="Montserrat" panose="00000500000000000000" pitchFamily="2" charset="0"/>
              </a:rPr>
              <a:t>Productores con capacidad de 1ª transformación y comercialización. Con nivel de gobernanza Alto.</a:t>
            </a:r>
          </a:p>
          <a:p>
            <a:pPr algn="just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</a:pPr>
            <a:r>
              <a:rPr lang="es-MX" sz="1200" b="1" dirty="0" smtClean="0">
                <a:latin typeface="Montserrat" panose="00000500000000000000" pitchFamily="2" charset="0"/>
              </a:rPr>
              <a:t>Tipo V. </a:t>
            </a:r>
            <a:r>
              <a:rPr lang="es-MX" sz="1200" dirty="0" smtClean="0">
                <a:latin typeface="Montserrat" panose="00000500000000000000" pitchFamily="2" charset="0"/>
              </a:rPr>
              <a:t>Productores especializados con capacidad de 2ª  transformación y generación de valor agregado. Con nivel de gobernanza alto y que ha escalado su organización social agraria a nivel empresarial.</a:t>
            </a:r>
          </a:p>
        </p:txBody>
      </p:sp>
    </p:spTree>
    <p:extLst>
      <p:ext uri="{BB962C8B-B14F-4D97-AF65-F5344CB8AC3E}">
        <p14:creationId xmlns:p14="http://schemas.microsoft.com/office/powerpoint/2010/main" val="3683541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uadroTexto"/>
          <p:cNvSpPr txBox="1"/>
          <p:nvPr/>
        </p:nvSpPr>
        <p:spPr>
          <a:xfrm>
            <a:off x="320040" y="1724769"/>
            <a:ext cx="115773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400" b="1" i="1" dirty="0" smtClean="0">
                <a:solidFill>
                  <a:schemeClr val="accent6">
                    <a:lumMod val="75000"/>
                  </a:schemeClr>
                </a:solidFill>
              </a:rPr>
              <a:t>Fortalecer </a:t>
            </a:r>
            <a:r>
              <a:rPr lang="es-MX" sz="2400" b="1" i="1" dirty="0">
                <a:solidFill>
                  <a:schemeClr val="accent6">
                    <a:lumMod val="75000"/>
                  </a:schemeClr>
                </a:solidFill>
              </a:rPr>
              <a:t>los procesos </a:t>
            </a:r>
            <a:r>
              <a:rPr lang="es-MX" sz="2400" b="1" i="1" dirty="0" smtClean="0">
                <a:solidFill>
                  <a:schemeClr val="accent6">
                    <a:lumMod val="75000"/>
                  </a:schemeClr>
                </a:solidFill>
              </a:rPr>
              <a:t>productivos de las EFC en </a:t>
            </a:r>
            <a:r>
              <a:rPr lang="es-MX" sz="2400" b="1" i="1" dirty="0">
                <a:solidFill>
                  <a:schemeClr val="accent6">
                    <a:lumMod val="75000"/>
                  </a:schemeClr>
                </a:solidFill>
              </a:rPr>
              <a:t>todas las etapas de la cadena de valor forestal</a:t>
            </a:r>
            <a:endParaRPr lang="es-MX" sz="2400" b="1" i="1" dirty="0">
              <a:solidFill>
                <a:prstClr val="black"/>
              </a:solidFill>
            </a:endParaRPr>
          </a:p>
          <a:p>
            <a:pPr marL="400050" indent="-400050" algn="just">
              <a:buFont typeface="+mj-lt"/>
              <a:buAutoNum type="romanUcPeriod"/>
            </a:pPr>
            <a:endParaRPr lang="es-MX" sz="2400" b="1" i="1" dirty="0">
              <a:solidFill>
                <a:prstClr val="black"/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20040" y="365124"/>
            <a:ext cx="11577320" cy="1325563"/>
          </a:xfrm>
          <a:prstGeom prst="rect">
            <a:avLst/>
          </a:prstGeom>
          <a:solidFill>
            <a:srgbClr val="C00000"/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sz="3200" b="1" dirty="0" smtClean="0">
                <a:solidFill>
                  <a:schemeClr val="bg1"/>
                </a:solidFill>
              </a:rPr>
              <a:t>¿Cuál debe ser el esquema más adecuado y eficiente para la implementación de la estrategia Nacional de MFC en campo? </a:t>
            </a:r>
            <a:endParaRPr lang="es-MX" sz="3200" b="1" dirty="0">
              <a:solidFill>
                <a:schemeClr val="bg1"/>
              </a:solidFill>
            </a:endParaRPr>
          </a:p>
        </p:txBody>
      </p:sp>
      <p:graphicFrame>
        <p:nvGraphicFramePr>
          <p:cNvPr id="9" name="8 Diagrama"/>
          <p:cNvGraphicFramePr/>
          <p:nvPr>
            <p:extLst>
              <p:ext uri="{D42A27DB-BD31-4B8C-83A1-F6EECF244321}">
                <p14:modId xmlns:p14="http://schemas.microsoft.com/office/powerpoint/2010/main" val="343550346"/>
              </p:ext>
            </p:extLst>
          </p:nvPr>
        </p:nvGraphicFramePr>
        <p:xfrm>
          <a:off x="0" y="2427178"/>
          <a:ext cx="11897360" cy="41869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518388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1192530" y="2762538"/>
            <a:ext cx="1007364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800" b="1" i="1" dirty="0" smtClean="0"/>
              <a:t>Las  Empresas Forestales Comunitarias, no solo incorporan  aspectos técnicos y económicos, sino también sociales  y ambientales. </a:t>
            </a:r>
          </a:p>
          <a:p>
            <a:pPr algn="just"/>
            <a:endParaRPr lang="es-MX" sz="2800" b="1" i="1" dirty="0"/>
          </a:p>
        </p:txBody>
      </p:sp>
      <p:sp>
        <p:nvSpPr>
          <p:cNvPr id="6" name="5 CuadroTexto"/>
          <p:cNvSpPr txBox="1"/>
          <p:nvPr/>
        </p:nvSpPr>
        <p:spPr>
          <a:xfrm>
            <a:off x="1192530" y="1130508"/>
            <a:ext cx="99288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s-MX" sz="2800" b="1" i="1" dirty="0" smtClean="0"/>
              <a:t>El </a:t>
            </a:r>
            <a:r>
              <a:rPr lang="es-MX" sz="2800" b="1" i="1" dirty="0"/>
              <a:t>manejo forestal </a:t>
            </a:r>
            <a:r>
              <a:rPr lang="es-MX" sz="2800" b="1" i="1" dirty="0" smtClean="0"/>
              <a:t>sustentable se limita, si no se desarrolla la industria forestal comunitaria. Debemos impulsar a las empresas Forestales Comunitarias.</a:t>
            </a:r>
            <a:endParaRPr lang="es-MX" sz="2800" b="1" i="1" dirty="0"/>
          </a:p>
        </p:txBody>
      </p:sp>
      <p:sp>
        <p:nvSpPr>
          <p:cNvPr id="3" name="2 CuadroTexto"/>
          <p:cNvSpPr txBox="1"/>
          <p:nvPr/>
        </p:nvSpPr>
        <p:spPr>
          <a:xfrm>
            <a:off x="1192530" y="195537"/>
            <a:ext cx="10073640" cy="584775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s-MX" sz="3200" b="1" i="1" dirty="0" smtClean="0">
                <a:solidFill>
                  <a:schemeClr val="bg1"/>
                </a:solidFill>
              </a:rPr>
              <a:t>CONSIDERACIONES FINALES </a:t>
            </a:r>
            <a:endParaRPr lang="es-MX" sz="3200" b="1" i="1" dirty="0">
              <a:solidFill>
                <a:schemeClr val="bg1"/>
              </a:solidFill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1192530" y="4403229"/>
            <a:ext cx="1007364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s-MX" sz="2800" b="1" i="1" dirty="0" smtClean="0">
                <a:solidFill>
                  <a:prstClr val="black"/>
                </a:solidFill>
              </a:rPr>
              <a:t>Debe haber </a:t>
            </a:r>
            <a:r>
              <a:rPr lang="es-MX" sz="2800" b="1" i="1" dirty="0">
                <a:solidFill>
                  <a:prstClr val="black"/>
                </a:solidFill>
              </a:rPr>
              <a:t>una </a:t>
            </a:r>
            <a:r>
              <a:rPr lang="es-MX" sz="2800" b="1" i="1" dirty="0" smtClean="0">
                <a:solidFill>
                  <a:prstClr val="black"/>
                </a:solidFill>
              </a:rPr>
              <a:t>política </a:t>
            </a:r>
            <a:r>
              <a:rPr lang="es-MX" sz="2800" b="1" i="1" dirty="0">
                <a:solidFill>
                  <a:prstClr val="black"/>
                </a:solidFill>
              </a:rPr>
              <a:t>fiscal propia </a:t>
            </a:r>
            <a:r>
              <a:rPr lang="es-MX" sz="2800" b="1" i="1" dirty="0" smtClean="0">
                <a:solidFill>
                  <a:prstClr val="black"/>
                </a:solidFill>
              </a:rPr>
              <a:t>y diferenciada para las </a:t>
            </a:r>
            <a:r>
              <a:rPr lang="es-MX" sz="2800" b="1" i="1" dirty="0">
                <a:solidFill>
                  <a:prstClr val="black"/>
                </a:solidFill>
              </a:rPr>
              <a:t>EFC </a:t>
            </a:r>
            <a:r>
              <a:rPr lang="es-MX" sz="2800" b="1" i="1" dirty="0" smtClean="0">
                <a:solidFill>
                  <a:prstClr val="black"/>
                </a:solidFill>
              </a:rPr>
              <a:t> (ejidos </a:t>
            </a:r>
            <a:r>
              <a:rPr lang="es-MX" sz="2800" b="1" i="1" dirty="0">
                <a:solidFill>
                  <a:prstClr val="black"/>
                </a:solidFill>
              </a:rPr>
              <a:t>y </a:t>
            </a:r>
            <a:r>
              <a:rPr lang="es-MX" sz="2800" b="1" i="1" dirty="0" smtClean="0">
                <a:solidFill>
                  <a:prstClr val="black"/>
                </a:solidFill>
              </a:rPr>
              <a:t>comunidades), considerando el interés publico que representan.</a:t>
            </a:r>
            <a:endParaRPr lang="es-MX" sz="2800" b="1" i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64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2225040" y="1980098"/>
            <a:ext cx="8488680" cy="1015663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6000" b="1" i="1" dirty="0" smtClean="0">
                <a:solidFill>
                  <a:schemeClr val="bg1"/>
                </a:solidFill>
              </a:rPr>
              <a:t>¡Muchas  Gracias! </a:t>
            </a:r>
            <a:endParaRPr lang="es-MX" sz="6000" b="1" i="1" dirty="0">
              <a:solidFill>
                <a:schemeClr val="bg1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2225040" y="3200400"/>
            <a:ext cx="811911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i="1" dirty="0" smtClean="0"/>
              <a:t>Filemón Manzano Méndez </a:t>
            </a:r>
          </a:p>
          <a:p>
            <a:r>
              <a:rPr lang="es-MX" sz="2800" i="1" dirty="0" smtClean="0"/>
              <a:t>Gerencia de Manejo Forestal Comunitario</a:t>
            </a:r>
          </a:p>
          <a:p>
            <a:r>
              <a:rPr lang="es-MX" sz="2800" i="1" dirty="0" smtClean="0"/>
              <a:t>Comisión Nacional Forestal </a:t>
            </a:r>
          </a:p>
          <a:p>
            <a:r>
              <a:rPr lang="es-MX" sz="2800" i="1" dirty="0" smtClean="0"/>
              <a:t>filemon.manzano@conafor.gob.mx</a:t>
            </a:r>
            <a:endParaRPr lang="es-MX" sz="2800" i="1" dirty="0"/>
          </a:p>
        </p:txBody>
      </p:sp>
    </p:spTree>
    <p:extLst>
      <p:ext uri="{BB962C8B-B14F-4D97-AF65-F5344CB8AC3E}">
        <p14:creationId xmlns:p14="http://schemas.microsoft.com/office/powerpoint/2010/main" val="3173186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posición de contenido 1" descr="30821815_1849044288499838_1047862114336586082_o"/>
          <p:cNvPicPr>
            <a:picLocks noGrp="1" noChangeAspect="1"/>
          </p:cNvPicPr>
          <p:nvPr>
            <p:ph sz="half" idx="4294967295"/>
          </p:nvPr>
        </p:nvPicPr>
        <p:blipFill rotWithShape="1">
          <a:blip r:embed="rId2"/>
          <a:srcRect l="5966" r="27274"/>
          <a:stretch>
            <a:fillRect/>
          </a:stretch>
        </p:blipFill>
        <p:spPr>
          <a:xfrm>
            <a:off x="5581650" y="376595"/>
            <a:ext cx="6466367" cy="6336328"/>
          </a:xfrm>
          <a:custGeom>
            <a:avLst/>
            <a:gdLst>
              <a:gd name="connsiteX0" fmla="*/ 5181344 w 8139373"/>
              <a:gd name="connsiteY0" fmla="*/ 0 h 6858000"/>
              <a:gd name="connsiteX1" fmla="*/ 8139373 w 8139373"/>
              <a:gd name="connsiteY1" fmla="*/ 0 h 6858000"/>
              <a:gd name="connsiteX2" fmla="*/ 8139373 w 8139373"/>
              <a:gd name="connsiteY2" fmla="*/ 6858000 h 6858000"/>
              <a:gd name="connsiteX3" fmla="*/ 0 w 8139373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39373" h="6858000">
                <a:moveTo>
                  <a:pt x="5181344" y="0"/>
                </a:moveTo>
                <a:lnTo>
                  <a:pt x="8139373" y="0"/>
                </a:lnTo>
                <a:lnTo>
                  <a:pt x="8139373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5" name="4 Rectángulo"/>
          <p:cNvSpPr/>
          <p:nvPr/>
        </p:nvSpPr>
        <p:spPr>
          <a:xfrm>
            <a:off x="443668" y="842512"/>
            <a:ext cx="565233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800" i="1" dirty="0" smtClean="0"/>
              <a:t>Ejidos </a:t>
            </a:r>
            <a:r>
              <a:rPr lang="es-MX" sz="2800" i="1" dirty="0"/>
              <a:t>y comunidades, que además de contar con una autorización de aprovechamiento de sus recursos forestales, acreditan que cuentan con una organización interna o una </a:t>
            </a:r>
            <a:r>
              <a:rPr lang="es-MX" sz="2800" b="1" i="1" dirty="0"/>
              <a:t>empresa legalmente constituida </a:t>
            </a:r>
            <a:r>
              <a:rPr lang="es-MX" sz="2800" i="1" dirty="0"/>
              <a:t>que les permite realizar, de manera diferenciada de los asuntos agrarios, el </a:t>
            </a:r>
            <a:r>
              <a:rPr lang="es-MX" sz="2800" b="1" i="1" dirty="0"/>
              <a:t>aprovechamiento, administración, transformación y comercialización de los productos </a:t>
            </a:r>
            <a:r>
              <a:rPr lang="es-MX" sz="2800" i="1" dirty="0"/>
              <a:t>que obtienen de sus terrenos </a:t>
            </a:r>
            <a:r>
              <a:rPr lang="es-MX" sz="2800" i="1" dirty="0" smtClean="0"/>
              <a:t>forestales (LGDFS 2019)</a:t>
            </a:r>
            <a:endParaRPr lang="es-MX" sz="2800" dirty="0"/>
          </a:p>
        </p:txBody>
      </p:sp>
      <p:sp>
        <p:nvSpPr>
          <p:cNvPr id="6" name="5 Rectángulo"/>
          <p:cNvSpPr/>
          <p:nvPr/>
        </p:nvSpPr>
        <p:spPr>
          <a:xfrm>
            <a:off x="409794" y="145762"/>
            <a:ext cx="5686206" cy="461665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r>
              <a:rPr lang="es-MX" sz="2400" b="1" i="1" dirty="0" smtClean="0">
                <a:solidFill>
                  <a:schemeClr val="bg1"/>
                </a:solidFill>
              </a:rPr>
              <a:t>EMPRESA FORESTAL COMUNITARIA (EFC): </a:t>
            </a:r>
            <a:endParaRPr lang="es-MX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7885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594360" y="515630"/>
            <a:ext cx="10408920" cy="52322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2800" b="1" i="1" dirty="0" smtClean="0">
                <a:solidFill>
                  <a:schemeClr val="bg1"/>
                </a:solidFill>
              </a:rPr>
              <a:t>ANTECEDENTES </a:t>
            </a:r>
            <a:endParaRPr lang="es-MX" sz="2800" b="1" i="1" dirty="0">
              <a:solidFill>
                <a:schemeClr val="bg1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594360" y="1630680"/>
            <a:ext cx="1063752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i="1" dirty="0" smtClean="0"/>
              <a:t>En los últimos 35 años, la creación de empresas forestales  comunitarias ha significado un importante logro de ejidos y comunidades forestales en la lucha por aprovechar y mantener sus recursos  naturales y generar </a:t>
            </a:r>
            <a:r>
              <a:rPr lang="es-MX" sz="2800" b="1" i="1" dirty="0" smtClean="0"/>
              <a:t>beneficios económicos y sociales</a:t>
            </a:r>
            <a:endParaRPr lang="es-MX" sz="2800" b="1" i="1" dirty="0"/>
          </a:p>
        </p:txBody>
      </p:sp>
      <p:sp>
        <p:nvSpPr>
          <p:cNvPr id="6" name="5 CuadroTexto"/>
          <p:cNvSpPr txBox="1"/>
          <p:nvPr/>
        </p:nvSpPr>
        <p:spPr>
          <a:xfrm>
            <a:off x="731520" y="3840480"/>
            <a:ext cx="1037844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i="1" dirty="0" smtClean="0"/>
              <a:t>El incurrir </a:t>
            </a:r>
            <a:r>
              <a:rPr lang="es-MX" sz="2800" b="1" i="1" dirty="0" smtClean="0"/>
              <a:t>en procesos de producción no solo de materia prima sino de su transformación</a:t>
            </a:r>
            <a:r>
              <a:rPr lang="es-MX" sz="2800" i="1" dirty="0" smtClean="0"/>
              <a:t>, ha significado para los ejidatarios y comuneros un enorme esfuerzo que ha llevado a algunos casos a éxitos importantes  y en otros a duros fracasos. </a:t>
            </a:r>
            <a:endParaRPr lang="es-MX" sz="2800" i="1" dirty="0"/>
          </a:p>
        </p:txBody>
      </p:sp>
    </p:spTree>
    <p:extLst>
      <p:ext uri="{BB962C8B-B14F-4D97-AF65-F5344CB8AC3E}">
        <p14:creationId xmlns:p14="http://schemas.microsoft.com/office/powerpoint/2010/main" val="1103928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914400" y="256550"/>
            <a:ext cx="10088880" cy="52322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2800" b="1" i="1" dirty="0" smtClean="0">
                <a:solidFill>
                  <a:schemeClr val="bg1"/>
                </a:solidFill>
              </a:rPr>
              <a:t>PROBLEMÁTICA </a:t>
            </a:r>
            <a:endParaRPr lang="es-MX" sz="2800" b="1" i="1" dirty="0">
              <a:solidFill>
                <a:schemeClr val="bg1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731520" y="990600"/>
            <a:ext cx="1109853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i="1" dirty="0" smtClean="0"/>
              <a:t>La difícil  articulación entre la rotación  y la continuidad  necesaria en los  cargos de dirección. Los cargos se rotan cada año o dos años  y la experiencia adquirida se pierde en el relevo. </a:t>
            </a:r>
          </a:p>
          <a:p>
            <a:endParaRPr lang="es-MX" sz="2800" i="1" dirty="0"/>
          </a:p>
          <a:p>
            <a:r>
              <a:rPr lang="es-MX" sz="2800" i="1" dirty="0" smtClean="0"/>
              <a:t>Se elige  a los responsables en las asambleas comunales con procedimientos similares  a los de cualquier elección, pocas veces se considera si la persona tiene o no la capacidad técnica y administrativa  para conducir  la empresa  de manera adecuada.</a:t>
            </a:r>
          </a:p>
          <a:p>
            <a:endParaRPr lang="es-MX" sz="2800" i="1" dirty="0"/>
          </a:p>
          <a:p>
            <a:r>
              <a:rPr lang="es-MX" sz="2800" i="1" dirty="0" smtClean="0"/>
              <a:t>Baja </a:t>
            </a:r>
            <a:r>
              <a:rPr lang="es-MX" sz="2800" i="1" dirty="0" err="1" smtClean="0"/>
              <a:t>competividad</a:t>
            </a:r>
            <a:r>
              <a:rPr lang="es-MX" sz="2800" i="1" dirty="0" smtClean="0"/>
              <a:t>, poco involucramiento a procesos de valor agregado, competencia desleal</a:t>
            </a:r>
            <a:r>
              <a:rPr lang="es-MX" sz="2800" i="1" dirty="0"/>
              <a:t>.</a:t>
            </a:r>
            <a:endParaRPr lang="es-MX" sz="2800" i="1" dirty="0" smtClean="0"/>
          </a:p>
          <a:p>
            <a:r>
              <a:rPr lang="es-MX" sz="2800" i="1" dirty="0" smtClean="0"/>
              <a:t>Contracción del mercado interno y </a:t>
            </a:r>
            <a:r>
              <a:rPr lang="es-MX" sz="2800" i="1" dirty="0" smtClean="0"/>
              <a:t>cargas fiscales </a:t>
            </a:r>
            <a:r>
              <a:rPr lang="es-MX" sz="2800" i="1" dirty="0" smtClean="0"/>
              <a:t>impositivas e inapropiadas </a:t>
            </a:r>
          </a:p>
          <a:p>
            <a:r>
              <a:rPr lang="es-MX" sz="2800" i="1" dirty="0" smtClean="0"/>
              <a:t> </a:t>
            </a:r>
            <a:endParaRPr lang="es-MX" sz="2800" i="1" dirty="0"/>
          </a:p>
        </p:txBody>
      </p:sp>
    </p:spTree>
    <p:extLst>
      <p:ext uri="{BB962C8B-B14F-4D97-AF65-F5344CB8AC3E}">
        <p14:creationId xmlns:p14="http://schemas.microsoft.com/office/powerpoint/2010/main" val="3038967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341120" y="1392466"/>
            <a:ext cx="97536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800" i="1" dirty="0" smtClean="0"/>
              <a:t>En </a:t>
            </a:r>
            <a:r>
              <a:rPr lang="es-MX" sz="2800" i="1" dirty="0"/>
              <a:t>algunas tareas como la comercialización se ha dado una tendencia a la profesionalización de ciertas personas y se han establecido cargos más permanentes La experiencia acumulada </a:t>
            </a:r>
            <a:r>
              <a:rPr lang="es-MX" sz="2800" i="1" dirty="0" smtClean="0"/>
              <a:t>ha </a:t>
            </a:r>
            <a:r>
              <a:rPr lang="es-MX" sz="2800" i="1" dirty="0"/>
              <a:t>permitido cierto nivel de eficiencia. </a:t>
            </a:r>
            <a:endParaRPr lang="es-MX" sz="2800" i="1" dirty="0" smtClean="0"/>
          </a:p>
          <a:p>
            <a:endParaRPr lang="es-MX" sz="2800" i="1" dirty="0"/>
          </a:p>
          <a:p>
            <a:r>
              <a:rPr lang="es-MX" sz="2800" i="1" dirty="0" smtClean="0"/>
              <a:t>En </a:t>
            </a:r>
            <a:r>
              <a:rPr lang="es-MX" sz="2800" i="1" dirty="0"/>
              <a:t>muchas empresas </a:t>
            </a:r>
            <a:r>
              <a:rPr lang="es-MX" sz="2800" i="1" dirty="0" smtClean="0"/>
              <a:t>comunitarias han transitado del sistema tradicional de  cargos (definidos por usos y costumbres) a sistemas gerenciales. </a:t>
            </a:r>
          </a:p>
          <a:p>
            <a:r>
              <a:rPr lang="es-MX" sz="2800" i="1" dirty="0" smtClean="0"/>
              <a:t>Se ha fomentado la capitalización e inversión de las empresas,  así como la cultura crediticia.</a:t>
            </a:r>
          </a:p>
          <a:p>
            <a:r>
              <a:rPr lang="es-MX" sz="2800" i="1" dirty="0" smtClean="0"/>
              <a:t>Reducción de la marginación la migración y la pobreza.</a:t>
            </a:r>
            <a:endParaRPr lang="es-MX" sz="2800" i="1" dirty="0"/>
          </a:p>
        </p:txBody>
      </p:sp>
      <p:sp>
        <p:nvSpPr>
          <p:cNvPr id="3" name="2 CuadroTexto"/>
          <p:cNvSpPr txBox="1"/>
          <p:nvPr/>
        </p:nvSpPr>
        <p:spPr>
          <a:xfrm>
            <a:off x="1447800" y="579120"/>
            <a:ext cx="9144000" cy="52322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2800" b="1" i="1" dirty="0" smtClean="0">
                <a:solidFill>
                  <a:schemeClr val="bg1"/>
                </a:solidFill>
              </a:rPr>
              <a:t>AVANCES</a:t>
            </a:r>
            <a:endParaRPr lang="es-MX" sz="28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5720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595313" y="611296"/>
            <a:ext cx="3932237" cy="1576388"/>
          </a:xfrm>
          <a:solidFill>
            <a:srgbClr val="C00000"/>
          </a:solidFill>
        </p:spPr>
        <p:txBody>
          <a:bodyPr>
            <a:normAutofit fontScale="92500"/>
          </a:bodyPr>
          <a:lstStyle/>
          <a:p>
            <a:r>
              <a:rPr lang="es-MX" b="1" i="1" dirty="0" smtClean="0">
                <a:solidFill>
                  <a:schemeClr val="bg1"/>
                </a:solidFill>
                <a:latin typeface="Montserrat" panose="00000500000000000000" pitchFamily="2" charset="0"/>
              </a:rPr>
              <a:t>DATOS DUROS </a:t>
            </a:r>
          </a:p>
          <a:p>
            <a:r>
              <a:rPr lang="es-MX" b="1" i="1" dirty="0" smtClean="0">
                <a:solidFill>
                  <a:schemeClr val="bg1"/>
                </a:solidFill>
                <a:latin typeface="Montserrat" panose="00000500000000000000" pitchFamily="2" charset="0"/>
              </a:rPr>
              <a:t>¿Porque debemos fortalecer a las EFC ?</a:t>
            </a:r>
            <a:endParaRPr lang="es-MX" b="1" i="1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graphicFrame>
        <p:nvGraphicFramePr>
          <p:cNvPr id="6" name="Gráfico 5"/>
          <p:cNvGraphicFramePr>
            <a:graphicFrameLocks/>
          </p:cNvGraphicFramePr>
          <p:nvPr>
            <p:extLst/>
          </p:nvPr>
        </p:nvGraphicFramePr>
        <p:xfrm>
          <a:off x="5140825" y="681906"/>
          <a:ext cx="5936342" cy="29185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Gráfico 6"/>
          <p:cNvGraphicFramePr>
            <a:graphicFrameLocks/>
          </p:cNvGraphicFramePr>
          <p:nvPr>
            <p:extLst/>
          </p:nvPr>
        </p:nvGraphicFramePr>
        <p:xfrm>
          <a:off x="4693650" y="3726543"/>
          <a:ext cx="3274694" cy="291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Gráfico 7"/>
          <p:cNvGraphicFramePr>
            <a:graphicFrameLocks/>
          </p:cNvGraphicFramePr>
          <p:nvPr>
            <p:extLst/>
          </p:nvPr>
        </p:nvGraphicFramePr>
        <p:xfrm>
          <a:off x="8226425" y="3919744"/>
          <a:ext cx="3762375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" name="CuadroTexto 1"/>
          <p:cNvSpPr txBox="1"/>
          <p:nvPr/>
        </p:nvSpPr>
        <p:spPr>
          <a:xfrm>
            <a:off x="4808483" y="753159"/>
            <a:ext cx="18130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latin typeface="Montserrat" panose="00000500000000000000" pitchFamily="2" charset="0"/>
              </a:rPr>
              <a:t>Número de predios</a:t>
            </a:r>
            <a:endParaRPr lang="es-MX" b="1" dirty="0">
              <a:latin typeface="Montserrat" panose="00000500000000000000" pitchFamily="2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5297214" y="3357211"/>
            <a:ext cx="1813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latin typeface="Montserrat" panose="00000500000000000000" pitchFamily="2" charset="0"/>
              </a:rPr>
              <a:t>Superficie</a:t>
            </a:r>
            <a:endParaRPr lang="es-MX" b="1" dirty="0">
              <a:latin typeface="Montserrat" panose="00000500000000000000" pitchFamily="2" charset="0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9264133" y="3340629"/>
            <a:ext cx="18130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latin typeface="Montserrat" panose="00000500000000000000" pitchFamily="2" charset="0"/>
              </a:rPr>
              <a:t>Volúmenes autorizados</a:t>
            </a:r>
            <a:endParaRPr lang="es-MX" b="1" dirty="0">
              <a:latin typeface="Montserrat" panose="00000500000000000000" pitchFamily="2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228330" y="2815589"/>
            <a:ext cx="429922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i="1" dirty="0" smtClean="0"/>
              <a:t>Superficie</a:t>
            </a:r>
            <a:r>
              <a:rPr lang="es-MX" sz="2800" b="1" i="1" dirty="0"/>
              <a:t>; 80 % ejidos y comunidades </a:t>
            </a:r>
            <a:endParaRPr lang="es-MX" sz="2800" b="1" i="1" dirty="0" smtClean="0"/>
          </a:p>
          <a:p>
            <a:r>
              <a:rPr lang="es-MX" sz="2800" b="1" i="1" dirty="0" smtClean="0"/>
              <a:t>Volumen </a:t>
            </a:r>
            <a:r>
              <a:rPr lang="es-MX" sz="2800" b="1" i="1" dirty="0"/>
              <a:t>autorizado: 78% ejidos y comunidades </a:t>
            </a:r>
          </a:p>
        </p:txBody>
      </p:sp>
    </p:spTree>
    <p:extLst>
      <p:ext uri="{BB962C8B-B14F-4D97-AF65-F5344CB8AC3E}">
        <p14:creationId xmlns:p14="http://schemas.microsoft.com/office/powerpoint/2010/main" val="3818274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>
            <a:spLocks noGrp="1"/>
          </p:cNvSpPr>
          <p:nvPr>
            <p:ph type="body" sz="half" idx="2"/>
          </p:nvPr>
        </p:nvSpPr>
        <p:spPr>
          <a:xfrm>
            <a:off x="4993833" y="526723"/>
            <a:ext cx="6558087" cy="4542482"/>
          </a:xfrm>
        </p:spPr>
        <p:txBody>
          <a:bodyPr>
            <a:noAutofit/>
          </a:bodyPr>
          <a:lstStyle/>
          <a:p>
            <a:pPr marL="174625" indent="-174625">
              <a:buFont typeface="Montserrat" panose="00000500000000000000" pitchFamily="2" charset="0"/>
              <a:buChar char="‐"/>
            </a:pPr>
            <a:r>
              <a:rPr lang="es-MX" sz="2400" i="1" dirty="0" smtClean="0"/>
              <a:t>11 millones de personas habitan o dependen de los recursos forestales </a:t>
            </a:r>
          </a:p>
          <a:p>
            <a:pPr marL="174625" indent="-174625">
              <a:buFont typeface="Montserrat" panose="00000500000000000000" pitchFamily="2" charset="0"/>
              <a:buChar char="‐"/>
            </a:pPr>
            <a:r>
              <a:rPr lang="es-MX" sz="2400" i="1" dirty="0" smtClean="0"/>
              <a:t>15,584 ejidos y comunidades forestales</a:t>
            </a:r>
          </a:p>
          <a:p>
            <a:pPr marL="174625" indent="-174625">
              <a:buFont typeface="Montserrat" panose="00000500000000000000" pitchFamily="2" charset="0"/>
              <a:buChar char="‐"/>
            </a:pPr>
            <a:r>
              <a:rPr lang="es-MX" sz="2400" i="1" dirty="0" smtClean="0"/>
              <a:t>Producción nacional insuficiente para atender el consumo aparente nacional</a:t>
            </a:r>
          </a:p>
          <a:p>
            <a:pPr marL="174625" indent="-174625">
              <a:buFont typeface="Montserrat" panose="00000500000000000000" pitchFamily="2" charset="0"/>
              <a:buChar char="‐"/>
            </a:pPr>
            <a:r>
              <a:rPr lang="es-MX" sz="2400" i="1" dirty="0" smtClean="0"/>
              <a:t>67% de la producción forestal maderable proviene de ejidos, 13%  de comunidades  y 20% de privados </a:t>
            </a:r>
          </a:p>
          <a:p>
            <a:pPr marL="174625" indent="-174625">
              <a:buFont typeface="Montserrat" panose="00000500000000000000" pitchFamily="2" charset="0"/>
              <a:buChar char="‐"/>
            </a:pPr>
            <a:r>
              <a:rPr lang="es-MX" sz="2400" i="1" dirty="0" smtClean="0"/>
              <a:t>Insuficiente alineación de políticas y programas en el territorio rural</a:t>
            </a:r>
          </a:p>
          <a:p>
            <a:pPr marL="174625" indent="-174625">
              <a:buFont typeface="Montserrat" panose="00000500000000000000" pitchFamily="2" charset="0"/>
              <a:buChar char="‐"/>
            </a:pPr>
            <a:r>
              <a:rPr lang="es-MX" sz="2400" i="1" dirty="0" smtClean="0"/>
              <a:t>Falta de competitividad de las actividades silvícolas</a:t>
            </a:r>
          </a:p>
          <a:p>
            <a:pPr marL="174625" indent="-174625">
              <a:buFont typeface="Montserrat" panose="00000500000000000000" pitchFamily="2" charset="0"/>
              <a:buChar char="‐"/>
            </a:pPr>
            <a:r>
              <a:rPr lang="es-MX" sz="2400" i="1" dirty="0" smtClean="0"/>
              <a:t>Falta </a:t>
            </a:r>
            <a:r>
              <a:rPr lang="es-MX" sz="2400" i="1" dirty="0"/>
              <a:t>de acompañamiento y asistencia técnica </a:t>
            </a:r>
            <a:r>
              <a:rPr lang="es-MX" sz="2400" i="1" dirty="0" smtClean="0"/>
              <a:t>local</a:t>
            </a:r>
            <a:endParaRPr lang="es-MX" sz="2400" i="1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595313" y="611296"/>
            <a:ext cx="3932237" cy="1576388"/>
          </a:xfrm>
          <a:solidFill>
            <a:srgbClr val="C00000"/>
          </a:solidFill>
        </p:spPr>
        <p:txBody>
          <a:bodyPr>
            <a:normAutofit fontScale="92500"/>
          </a:bodyPr>
          <a:lstStyle/>
          <a:p>
            <a:r>
              <a:rPr lang="es-MX" b="1" i="1" dirty="0" smtClean="0">
                <a:solidFill>
                  <a:schemeClr val="bg1"/>
                </a:solidFill>
                <a:latin typeface="Montserrat" panose="00000500000000000000" pitchFamily="2" charset="0"/>
              </a:rPr>
              <a:t>DATOS DUROS </a:t>
            </a:r>
          </a:p>
          <a:p>
            <a:r>
              <a:rPr lang="es-MX" b="1" i="1" dirty="0" smtClean="0">
                <a:solidFill>
                  <a:schemeClr val="bg1"/>
                </a:solidFill>
                <a:latin typeface="Montserrat" panose="00000500000000000000" pitchFamily="2" charset="0"/>
              </a:rPr>
              <a:t>¿Porque debemos fortalecer a las EFC ?</a:t>
            </a:r>
            <a:endParaRPr lang="es-MX" b="1" i="1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4831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16 Grupo"/>
          <p:cNvGrpSpPr/>
          <p:nvPr/>
        </p:nvGrpSpPr>
        <p:grpSpPr>
          <a:xfrm>
            <a:off x="5301216" y="1317659"/>
            <a:ext cx="6144990" cy="4331247"/>
            <a:chOff x="307975" y="516719"/>
            <a:chExt cx="7550447" cy="5552956"/>
          </a:xfrm>
        </p:grpSpPr>
        <p:graphicFrame>
          <p:nvGraphicFramePr>
            <p:cNvPr id="16" name="3 Diagrama"/>
            <p:cNvGraphicFramePr/>
            <p:nvPr>
              <p:extLst/>
            </p:nvPr>
          </p:nvGraphicFramePr>
          <p:xfrm>
            <a:off x="307975" y="516719"/>
            <a:ext cx="7550447" cy="5552956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pic>
          <p:nvPicPr>
            <p:cNvPr id="17" name="Picture 9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2082" y="2557466"/>
              <a:ext cx="907131" cy="7590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11" descr="Resultado de imagen para auditoria tÃ©cnica preventiva bosques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2590" y="3637377"/>
              <a:ext cx="736110" cy="4472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21" descr="Resultado de imagen para FSC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5116" y="727923"/>
              <a:ext cx="1546386" cy="11597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CuadroTexto 2"/>
          <p:cNvSpPr txBox="1"/>
          <p:nvPr/>
        </p:nvSpPr>
        <p:spPr>
          <a:xfrm>
            <a:off x="5881228" y="243774"/>
            <a:ext cx="50998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 smtClean="0">
                <a:latin typeface="Montserrat" panose="00000500000000000000" pitchFamily="2" charset="0"/>
              </a:rPr>
              <a:t>Desempeño responsable</a:t>
            </a:r>
            <a:endParaRPr lang="es-MX" sz="2800" b="1" dirty="0">
              <a:latin typeface="Montserrat" panose="00000500000000000000" pitchFamily="2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10981123" y="4757417"/>
            <a:ext cx="930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/>
              <a:t>53%</a:t>
            </a:r>
            <a:endParaRPr lang="es-MX" b="1" dirty="0"/>
          </a:p>
        </p:txBody>
      </p:sp>
      <p:sp>
        <p:nvSpPr>
          <p:cNvPr id="13" name="CuadroTexto 12"/>
          <p:cNvSpPr txBox="1"/>
          <p:nvPr/>
        </p:nvSpPr>
        <p:spPr>
          <a:xfrm>
            <a:off x="10547572" y="3885899"/>
            <a:ext cx="930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/>
              <a:t>8%</a:t>
            </a:r>
            <a:endParaRPr lang="es-MX" b="1" dirty="0"/>
          </a:p>
        </p:txBody>
      </p:sp>
      <p:sp>
        <p:nvSpPr>
          <p:cNvPr id="14" name="CuadroTexto 13"/>
          <p:cNvSpPr txBox="1"/>
          <p:nvPr/>
        </p:nvSpPr>
        <p:spPr>
          <a:xfrm>
            <a:off x="10082489" y="3080808"/>
            <a:ext cx="930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/>
              <a:t>14%</a:t>
            </a:r>
            <a:endParaRPr lang="es-MX" b="1" dirty="0"/>
          </a:p>
        </p:txBody>
      </p:sp>
      <p:sp>
        <p:nvSpPr>
          <p:cNvPr id="20" name="CuadroTexto 19"/>
          <p:cNvSpPr txBox="1"/>
          <p:nvPr/>
        </p:nvSpPr>
        <p:spPr>
          <a:xfrm>
            <a:off x="9522933" y="2247446"/>
            <a:ext cx="930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/>
              <a:t>25%</a:t>
            </a:r>
            <a:endParaRPr lang="es-MX" b="1" dirty="0"/>
          </a:p>
        </p:txBody>
      </p:sp>
      <p:sp>
        <p:nvSpPr>
          <p:cNvPr id="21" name="Marcador de texto 20"/>
          <p:cNvSpPr txBox="1">
            <a:spLocks noGrp="1"/>
          </p:cNvSpPr>
          <p:nvPr>
            <p:ph type="body" sz="half" idx="2"/>
          </p:nvPr>
        </p:nvSpPr>
        <p:spPr>
          <a:xfrm>
            <a:off x="595312" y="2877559"/>
            <a:ext cx="3932238" cy="25473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Montserrat" panose="00000500000000000000" pitchFamily="2" charset="0"/>
              <a:buChar char="‐"/>
            </a:pPr>
            <a:r>
              <a:rPr lang="es-MX" sz="2400" i="1" dirty="0" smtClean="0">
                <a:latin typeface="Montserrat" panose="00000500000000000000" pitchFamily="2" charset="0"/>
              </a:rPr>
              <a:t>280 Ejidos y comunidades aportan 2.46 millones de ha certificadas</a:t>
            </a:r>
          </a:p>
          <a:p>
            <a:pPr marL="285750" indent="-285750">
              <a:buFont typeface="Montserrat" panose="00000500000000000000" pitchFamily="2" charset="0"/>
              <a:buChar char="‐"/>
            </a:pPr>
            <a:r>
              <a:rPr lang="es-MX" sz="2400" i="1" dirty="0" smtClean="0">
                <a:latin typeface="Montserrat" panose="00000500000000000000" pitchFamily="2" charset="0"/>
              </a:rPr>
              <a:t>68 predios particulares aportan 117 mil ha certificadas</a:t>
            </a:r>
            <a:endParaRPr lang="es-MX" sz="2400" i="1" dirty="0">
              <a:latin typeface="Montserrat" panose="00000500000000000000" pitchFamily="2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5931229" y="5971263"/>
            <a:ext cx="5250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>
                <a:latin typeface="Montserrat" panose="00000500000000000000" pitchFamily="2" charset="0"/>
              </a:rPr>
              <a:t>5.53 millones de ha bajo manejo forestal </a:t>
            </a:r>
            <a:endParaRPr lang="es-MX" b="1" dirty="0">
              <a:latin typeface="Montserrat" panose="00000500000000000000" pitchFamily="2" charset="0"/>
            </a:endParaRPr>
          </a:p>
        </p:txBody>
      </p:sp>
      <p:sp>
        <p:nvSpPr>
          <p:cNvPr id="22" name="Text Placeholder 3"/>
          <p:cNvSpPr txBox="1">
            <a:spLocks/>
          </p:cNvSpPr>
          <p:nvPr/>
        </p:nvSpPr>
        <p:spPr>
          <a:xfrm>
            <a:off x="595313" y="358320"/>
            <a:ext cx="3932237" cy="1576388"/>
          </a:xfrm>
          <a:prstGeom prst="rect">
            <a:avLst/>
          </a:prstGeom>
          <a:solidFill>
            <a:srgbClr val="C00000"/>
          </a:solidFill>
        </p:spPr>
        <p:txBody>
          <a:bodyPr vert="horz" lIns="91440" tIns="45720" rIns="91440" bIns="45720" rtlCol="0">
            <a:normAutofit fontScale="925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245C4F"/>
                </a:solidFill>
                <a:latin typeface="Montserrat SemiBold" panose="00000700000000000000" pitchFamily="2" charset="0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rgbClr val="245C4F"/>
                </a:solidFill>
                <a:latin typeface="Montserrat Medium" panose="00000600000000000000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b="1" i="1" smtClean="0">
                <a:solidFill>
                  <a:schemeClr val="bg1"/>
                </a:solidFill>
                <a:latin typeface="Montserrat" panose="00000500000000000000" pitchFamily="2" charset="0"/>
              </a:rPr>
              <a:t>DATOS DUROS </a:t>
            </a:r>
          </a:p>
          <a:p>
            <a:r>
              <a:rPr lang="es-MX" b="1" i="1" smtClean="0">
                <a:solidFill>
                  <a:schemeClr val="bg1"/>
                </a:solidFill>
                <a:latin typeface="Montserrat" panose="00000500000000000000" pitchFamily="2" charset="0"/>
              </a:rPr>
              <a:t>¿Porque debemos fortalecer a las EFC ?</a:t>
            </a:r>
            <a:endParaRPr lang="es-MX" b="1" i="1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6184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595313" y="661678"/>
            <a:ext cx="3932237" cy="904875"/>
          </a:xfrm>
          <a:solidFill>
            <a:srgbClr val="C00000"/>
          </a:solidFill>
        </p:spPr>
        <p:txBody>
          <a:bodyPr>
            <a:normAutofit/>
          </a:bodyPr>
          <a:lstStyle/>
          <a:p>
            <a:r>
              <a:rPr lang="es-MX" b="1" i="1" dirty="0" smtClean="0">
                <a:solidFill>
                  <a:schemeClr val="bg1"/>
                </a:solidFill>
                <a:latin typeface="Montserrat" panose="00000500000000000000" pitchFamily="2" charset="0"/>
              </a:rPr>
              <a:t>Misión de la CONAFOR</a:t>
            </a:r>
            <a:endParaRPr lang="es-MX" b="1" i="1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96" t="23884" r="20592" b="10714"/>
          <a:stretch/>
        </p:blipFill>
        <p:spPr bwMode="auto">
          <a:xfrm>
            <a:off x="4781550" y="628650"/>
            <a:ext cx="7258050" cy="537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595312" y="2120042"/>
            <a:ext cx="3932237" cy="138499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MX" sz="2800" b="1" i="1" dirty="0" smtClean="0"/>
              <a:t>Impulsar el desarrollo de empresas forestales comunitarias  </a:t>
            </a:r>
            <a:endParaRPr lang="es-MX" sz="2800" b="1" i="1" dirty="0"/>
          </a:p>
        </p:txBody>
      </p:sp>
      <p:sp>
        <p:nvSpPr>
          <p:cNvPr id="2" name="1 CuadroTexto"/>
          <p:cNvSpPr txBox="1"/>
          <p:nvPr/>
        </p:nvSpPr>
        <p:spPr>
          <a:xfrm>
            <a:off x="715961" y="4057650"/>
            <a:ext cx="369093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i="1" dirty="0" smtClean="0"/>
              <a:t>Beneficios colaterales:  servicios ambientales,  generar la economía local, empleos directos e indirectos </a:t>
            </a:r>
            <a:endParaRPr lang="es-MX" sz="2800" i="1" dirty="0"/>
          </a:p>
        </p:txBody>
      </p:sp>
    </p:spTree>
    <p:extLst>
      <p:ext uri="{BB962C8B-B14F-4D97-AF65-F5344CB8AC3E}">
        <p14:creationId xmlns:p14="http://schemas.microsoft.com/office/powerpoint/2010/main" val="1575971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8879</TotalTime>
  <Words>1039</Words>
  <Application>Microsoft Office PowerPoint</Application>
  <PresentationFormat>Personalizado</PresentationFormat>
  <Paragraphs>116</Paragraphs>
  <Slides>14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14</vt:i4>
      </vt:variant>
    </vt:vector>
  </HeadingPairs>
  <TitlesOfParts>
    <vt:vector size="16" baseType="lpstr"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Filemón Manzano Méndez</cp:lastModifiedBy>
  <cp:revision>725</cp:revision>
  <cp:lastPrinted>2019-06-14T15:37:58Z</cp:lastPrinted>
  <dcterms:created xsi:type="dcterms:W3CDTF">2018-12-04T03:27:02Z</dcterms:created>
  <dcterms:modified xsi:type="dcterms:W3CDTF">2019-08-27T15:17:41Z</dcterms:modified>
</cp:coreProperties>
</file>