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8" r:id="rId5"/>
    <p:sldId id="260" r:id="rId6"/>
    <p:sldId id="261" r:id="rId7"/>
    <p:sldId id="263" r:id="rId8"/>
    <p:sldId id="269" r:id="rId9"/>
    <p:sldId id="271"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0" d="100"/>
          <a:sy n="80" d="100"/>
        </p:scale>
        <p:origin x="60" y="4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AA0FEFE-90F2-4763-B0C8-1600941BEB30}" type="datetimeFigureOut">
              <a:rPr lang="es-MX" smtClean="0"/>
              <a:t>27/08/2019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157982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AA0FEFE-90F2-4763-B0C8-1600941BEB30}" type="datetimeFigureOut">
              <a:rPr lang="es-MX" smtClean="0"/>
              <a:t>27/08/2019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2290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AA0FEFE-90F2-4763-B0C8-1600941BEB30}" type="datetimeFigureOut">
              <a:rPr lang="es-MX" smtClean="0"/>
              <a:t>27/08/2019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159237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AA0FEFE-90F2-4763-B0C8-1600941BEB30}" type="datetimeFigureOut">
              <a:rPr lang="es-MX" smtClean="0"/>
              <a:t>27/08/2019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6345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AA0FEFE-90F2-4763-B0C8-1600941BEB30}" type="datetimeFigureOut">
              <a:rPr lang="es-MX" smtClean="0"/>
              <a:t>27/08/2019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32296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AA0FEFE-90F2-4763-B0C8-1600941BEB30}" type="datetimeFigureOut">
              <a:rPr lang="es-MX" smtClean="0"/>
              <a:t>27/08/2019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2594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AA0FEFE-90F2-4763-B0C8-1600941BEB30}" type="datetimeFigureOut">
              <a:rPr lang="es-MX" smtClean="0"/>
              <a:t>27/08/2019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40462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AA0FEFE-90F2-4763-B0C8-1600941BEB30}" type="datetimeFigureOut">
              <a:rPr lang="es-MX" smtClean="0"/>
              <a:t>27/08/2019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126106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AA0FEFE-90F2-4763-B0C8-1600941BEB30}" type="datetimeFigureOut">
              <a:rPr lang="es-MX" smtClean="0"/>
              <a:t>27/08/2019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78484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A0FEFE-90F2-4763-B0C8-1600941BEB30}" type="datetimeFigureOut">
              <a:rPr lang="es-MX" smtClean="0"/>
              <a:t>27/08/2019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19597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A0FEFE-90F2-4763-B0C8-1600941BEB30}" type="datetimeFigureOut">
              <a:rPr lang="es-MX" smtClean="0"/>
              <a:t>27/08/2019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FD9F13C-1A8D-42EE-B383-0904108AB9FF}" type="slidenum">
              <a:rPr lang="es-MX" smtClean="0"/>
              <a:t>‹Nº›</a:t>
            </a:fld>
            <a:endParaRPr lang="es-MX"/>
          </a:p>
        </p:txBody>
      </p:sp>
    </p:spTree>
    <p:extLst>
      <p:ext uri="{BB962C8B-B14F-4D97-AF65-F5344CB8AC3E}">
        <p14:creationId xmlns:p14="http://schemas.microsoft.com/office/powerpoint/2010/main" val="350275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0FEFE-90F2-4763-B0C8-1600941BEB30}" type="datetimeFigureOut">
              <a:rPr lang="es-MX" smtClean="0"/>
              <a:t>27/08/2019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9F13C-1A8D-42EE-B383-0904108AB9FF}" type="slidenum">
              <a:rPr lang="es-MX" smtClean="0"/>
              <a:t>‹Nº›</a:t>
            </a:fld>
            <a:endParaRPr lang="es-MX"/>
          </a:p>
        </p:txBody>
      </p:sp>
    </p:spTree>
    <p:extLst>
      <p:ext uri="{BB962C8B-B14F-4D97-AF65-F5344CB8AC3E}">
        <p14:creationId xmlns:p14="http://schemas.microsoft.com/office/powerpoint/2010/main" val="1084523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ctrTitle"/>
          </p:nvPr>
        </p:nvSpPr>
        <p:spPr bwMode="auto">
          <a:xfrm>
            <a:off x="1524000" y="1848236"/>
            <a:ext cx="9144000" cy="3582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3600" b="1" dirty="0" smtClean="0">
                <a:latin typeface="Trajan Pro" panose="02020502050506020301" pitchFamily="18" charset="0"/>
                <a:cs typeface="Arial" panose="020B0604020202020204" pitchFamily="34" charset="0"/>
              </a:rPr>
              <a:t>Empresas Forestales Comunitarias</a:t>
            </a:r>
            <a:br>
              <a:rPr lang="es-MX" altLang="es-MX" sz="3600" b="1" dirty="0" smtClean="0">
                <a:latin typeface="Trajan Pro" panose="02020502050506020301" pitchFamily="18" charset="0"/>
                <a:cs typeface="Arial" panose="020B0604020202020204" pitchFamily="34" charset="0"/>
              </a:rPr>
            </a:br>
            <a:r>
              <a:rPr lang="es-MX" altLang="es-MX" sz="3600" b="1" dirty="0" smtClean="0">
                <a:latin typeface="Trajan Pro" panose="02020502050506020301" pitchFamily="18" charset="0"/>
                <a:cs typeface="Arial" panose="020B0604020202020204" pitchFamily="34" charset="0"/>
              </a:rPr>
              <a:t>Alternativas Fiscales</a:t>
            </a:r>
            <a:br>
              <a:rPr lang="es-MX" altLang="es-MX" sz="3600" b="1" dirty="0" smtClean="0">
                <a:latin typeface="Trajan Pro" panose="02020502050506020301" pitchFamily="18" charset="0"/>
                <a:cs typeface="Arial" panose="020B0604020202020204" pitchFamily="34" charset="0"/>
              </a:rPr>
            </a:br>
            <a:r>
              <a:rPr lang="es-MX" altLang="es-MX" sz="3600" b="1" dirty="0" smtClean="0">
                <a:latin typeface="Trajan Pro" panose="02020502050506020301" pitchFamily="18" charset="0"/>
                <a:cs typeface="Arial" panose="020B0604020202020204" pitchFamily="34" charset="0"/>
              </a:rPr>
              <a:t/>
            </a:r>
            <a:br>
              <a:rPr lang="es-MX" altLang="es-MX" sz="3600" b="1" dirty="0" smtClean="0">
                <a:latin typeface="Trajan Pro" panose="02020502050506020301" pitchFamily="18" charset="0"/>
                <a:cs typeface="Arial" panose="020B0604020202020204" pitchFamily="34" charset="0"/>
              </a:rPr>
            </a:br>
            <a:r>
              <a:rPr lang="es-MX" altLang="es-MX" sz="3600" b="1" dirty="0">
                <a:latin typeface="Trajan Pro" panose="02020502050506020301" pitchFamily="18" charset="0"/>
                <a:cs typeface="Arial" panose="020B0604020202020204" pitchFamily="34" charset="0"/>
              </a:rPr>
              <a:t/>
            </a:r>
            <a:br>
              <a:rPr lang="es-MX" altLang="es-MX" sz="3600" b="1" dirty="0">
                <a:latin typeface="Trajan Pro" panose="02020502050506020301" pitchFamily="18" charset="0"/>
                <a:cs typeface="Arial" panose="020B0604020202020204" pitchFamily="34" charset="0"/>
              </a:rPr>
            </a:br>
            <a:r>
              <a:rPr lang="es-MX" altLang="es-MX" sz="3600" b="1" dirty="0" smtClean="0">
                <a:latin typeface="Trajan Pro" panose="02020502050506020301" pitchFamily="18" charset="0"/>
                <a:cs typeface="Arial" panose="020B0604020202020204" pitchFamily="34" charset="0"/>
              </a:rPr>
              <a:t/>
            </a:r>
            <a:br>
              <a:rPr lang="es-MX" altLang="es-MX" sz="3600" b="1" dirty="0" smtClean="0">
                <a:latin typeface="Trajan Pro" panose="02020502050506020301" pitchFamily="18" charset="0"/>
                <a:cs typeface="Arial" panose="020B0604020202020204" pitchFamily="34" charset="0"/>
              </a:rPr>
            </a:br>
            <a:r>
              <a:rPr lang="es-MX" altLang="es-MX" sz="3600" b="1" dirty="0" smtClean="0">
                <a:latin typeface="Trajan Pro" panose="02020502050506020301" pitchFamily="18" charset="0"/>
                <a:cs typeface="Arial" panose="020B0604020202020204" pitchFamily="34" charset="0"/>
              </a:rPr>
              <a:t>27 de agosto de 2019</a:t>
            </a:r>
            <a:endParaRPr lang="es-MX" altLang="es-MX" sz="3600" b="1" dirty="0">
              <a:latin typeface="Trajan Pro" panose="02020502050506020301" pitchFamily="18" charset="0"/>
              <a:cs typeface="Arial" panose="020B0604020202020204" pitchFamily="34" charset="0"/>
            </a:endParaRPr>
          </a:p>
        </p:txBody>
      </p:sp>
    </p:spTree>
    <p:extLst>
      <p:ext uri="{BB962C8B-B14F-4D97-AF65-F5344CB8AC3E}">
        <p14:creationId xmlns:p14="http://schemas.microsoft.com/office/powerpoint/2010/main" val="527968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title"/>
          </p:nvPr>
        </p:nvSpPr>
        <p:spPr bwMode="auto">
          <a:xfrm>
            <a:off x="838200" y="810924"/>
            <a:ext cx="10515600" cy="43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sz="2400" b="1" dirty="0">
                <a:latin typeface="Trajan Pro" panose="02020502050506020301" pitchFamily="18" charset="0"/>
                <a:cs typeface="Arial" panose="020B0604020202020204" pitchFamily="34" charset="0"/>
              </a:rPr>
              <a:t>Empresas Forestales Comunitarias (EFC</a:t>
            </a:r>
            <a:r>
              <a:rPr lang="es-MX" sz="2400" b="1" dirty="0" smtClean="0">
                <a:latin typeface="Trajan Pro" panose="02020502050506020301" pitchFamily="18" charset="0"/>
                <a:cs typeface="Arial" panose="020B0604020202020204" pitchFamily="34" charset="0"/>
              </a:rPr>
              <a:t>). </a:t>
            </a:r>
            <a:r>
              <a:rPr lang="es-MX" altLang="es-MX" sz="2400" b="1" dirty="0" smtClean="0">
                <a:latin typeface="Trajan Pro" panose="02020502050506020301" pitchFamily="18" charset="0"/>
                <a:cs typeface="Arial" panose="020B0604020202020204" pitchFamily="34" charset="0"/>
              </a:rPr>
              <a:t>Definición</a:t>
            </a:r>
            <a:endParaRPr lang="es-MX" altLang="es-MX" sz="2400" b="1" dirty="0">
              <a:latin typeface="Trajan Pro" panose="02020502050506020301" pitchFamily="18" charset="0"/>
              <a:cs typeface="Arial" panose="020B0604020202020204" pitchFamily="34" charset="0"/>
            </a:endParaRPr>
          </a:p>
        </p:txBody>
      </p:sp>
      <p:sp>
        <p:nvSpPr>
          <p:cNvPr id="5" name="3 Rectángulo"/>
          <p:cNvSpPr>
            <a:spLocks noGrp="1"/>
          </p:cNvSpPr>
          <p:nvPr>
            <p:ph idx="1"/>
          </p:nvPr>
        </p:nvSpPr>
        <p:spPr>
          <a:xfrm>
            <a:off x="838200" y="1585540"/>
            <a:ext cx="10515600" cy="3998531"/>
          </a:xfrm>
          <a:prstGeom prst="rect">
            <a:avLst/>
          </a:prstGeom>
        </p:spPr>
        <p:txBody>
          <a:bodyPr>
            <a:spAutoFit/>
          </a:bodyPr>
          <a:lstStyle/>
          <a:p>
            <a:pPr marL="0" indent="0" algn="just">
              <a:lnSpc>
                <a:spcPct val="100000"/>
              </a:lnSpc>
              <a:buNone/>
              <a:defRPr/>
            </a:pPr>
            <a:r>
              <a:rPr lang="es-MX" sz="1700" dirty="0" smtClean="0">
                <a:solidFill>
                  <a:srgbClr val="807F83"/>
                </a:solidFill>
                <a:latin typeface="Adobe Caslon Pro" pitchFamily="18" charset="0"/>
                <a:ea typeface="Adobe Caslon Pro" pitchFamily="18" charset="0"/>
              </a:rPr>
              <a:t>Ejidos y comunidades que, además de contar con una autorización de aprovechamiento de sus recursos forestales, acreditan que cuentan con una organización interna o una empresa legalmente constituida que les permita realizar, de manera diferenciada de los asuntos agrarios, el aprovechamiento, administración, transformación y comercialización de los productos que obtienen de sus terrenos forestales.</a:t>
            </a:r>
          </a:p>
          <a:p>
            <a:pPr marL="0" indent="0" algn="just">
              <a:lnSpc>
                <a:spcPct val="100000"/>
              </a:lnSpc>
              <a:buNone/>
              <a:defRPr/>
            </a:pPr>
            <a:endParaRPr lang="es-MX" sz="100" dirty="0" smtClean="0">
              <a:solidFill>
                <a:srgbClr val="807F83"/>
              </a:solidFill>
              <a:latin typeface="Adobe Caslon Pro" pitchFamily="18" charset="0"/>
              <a:ea typeface="Adobe Caslon Pro" pitchFamily="18" charset="0"/>
            </a:endParaRPr>
          </a:p>
          <a:p>
            <a:pPr lvl="1" algn="just">
              <a:lnSpc>
                <a:spcPct val="100000"/>
              </a:lnSpc>
              <a:buFont typeface="Wingdings" panose="05000000000000000000" pitchFamily="2" charset="2"/>
              <a:buChar char="Ø"/>
              <a:defRPr/>
            </a:pPr>
            <a:r>
              <a:rPr lang="es-MX" sz="1700" dirty="0" smtClean="0">
                <a:solidFill>
                  <a:srgbClr val="807F83"/>
                </a:solidFill>
                <a:latin typeface="Adobe Caslon Pro" pitchFamily="18" charset="0"/>
                <a:ea typeface="Adobe Caslon Pro" pitchFamily="18" charset="0"/>
              </a:rPr>
              <a:t>Los ejidos y comunidades podrán integrar una EFC a través de la constitución de asociaciones, uniones, sociedades mercantiles u otras formas que formen entre sí o entre sus empresas, siempre que sea para el mismo fin.</a:t>
            </a:r>
          </a:p>
          <a:p>
            <a:pPr marL="0" indent="0" algn="just">
              <a:lnSpc>
                <a:spcPct val="100000"/>
              </a:lnSpc>
              <a:buNone/>
              <a:defRPr/>
            </a:pPr>
            <a:r>
              <a:rPr lang="es-MX" sz="1700" dirty="0" smtClean="0">
                <a:solidFill>
                  <a:srgbClr val="807F83"/>
                </a:solidFill>
                <a:latin typeface="Adobe Caslon Pro" pitchFamily="18" charset="0"/>
                <a:ea typeface="Adobe Caslon Pro" pitchFamily="18" charset="0"/>
              </a:rPr>
              <a:t>Se caracterizan por dos factores principales:</a:t>
            </a:r>
          </a:p>
          <a:p>
            <a:pPr marL="0" indent="0" algn="just">
              <a:lnSpc>
                <a:spcPct val="100000"/>
              </a:lnSpc>
              <a:spcBef>
                <a:spcPts val="0"/>
              </a:spcBef>
              <a:buNone/>
              <a:defRPr/>
            </a:pPr>
            <a:endParaRPr lang="es-MX" sz="1000" dirty="0" smtClean="0">
              <a:solidFill>
                <a:srgbClr val="807F83"/>
              </a:solidFill>
              <a:latin typeface="Adobe Caslon Pro" pitchFamily="18" charset="0"/>
              <a:ea typeface="Adobe Caslon Pro" pitchFamily="18" charset="0"/>
            </a:endParaRPr>
          </a:p>
          <a:p>
            <a:pPr algn="just">
              <a:lnSpc>
                <a:spcPct val="100000"/>
              </a:lnSpc>
              <a:defRPr/>
            </a:pPr>
            <a:r>
              <a:rPr lang="es-MX" sz="1700" b="1" dirty="0" smtClean="0">
                <a:solidFill>
                  <a:srgbClr val="807F83"/>
                </a:solidFill>
                <a:latin typeface="Adobe Caslon Pro" pitchFamily="18" charset="0"/>
                <a:ea typeface="Adobe Caslon Pro" pitchFamily="18" charset="0"/>
              </a:rPr>
              <a:t>Carácter </a:t>
            </a:r>
            <a:r>
              <a:rPr lang="es-MX" sz="1700" b="1" dirty="0">
                <a:solidFill>
                  <a:srgbClr val="807F83"/>
                </a:solidFill>
                <a:latin typeface="Adobe Caslon Pro" pitchFamily="18" charset="0"/>
                <a:ea typeface="Adobe Caslon Pro" pitchFamily="18" charset="0"/>
              </a:rPr>
              <a:t>comunitario</a:t>
            </a:r>
            <a:r>
              <a:rPr lang="es-MX" sz="1700" dirty="0">
                <a:solidFill>
                  <a:srgbClr val="807F83"/>
                </a:solidFill>
                <a:latin typeface="Adobe Caslon Pro" pitchFamily="18" charset="0"/>
                <a:ea typeface="Adobe Caslon Pro" pitchFamily="18" charset="0"/>
              </a:rPr>
              <a:t>. </a:t>
            </a:r>
            <a:r>
              <a:rPr lang="es-MX" sz="1700" dirty="0" smtClean="0">
                <a:solidFill>
                  <a:srgbClr val="807F83"/>
                </a:solidFill>
                <a:latin typeface="Adobe Caslon Pro" pitchFamily="18" charset="0"/>
                <a:ea typeface="Adobe Caslon Pro" pitchFamily="18" charset="0"/>
              </a:rPr>
              <a:t>La </a:t>
            </a:r>
            <a:r>
              <a:rPr lang="es-MX" sz="1700" dirty="0">
                <a:solidFill>
                  <a:srgbClr val="807F83"/>
                </a:solidFill>
                <a:latin typeface="Adobe Caslon Pro" pitchFamily="18" charset="0"/>
                <a:ea typeface="Adobe Caslon Pro" pitchFamily="18" charset="0"/>
              </a:rPr>
              <a:t>propiedad social </a:t>
            </a:r>
            <a:r>
              <a:rPr lang="es-MX" sz="1700" dirty="0" smtClean="0">
                <a:solidFill>
                  <a:srgbClr val="807F83"/>
                </a:solidFill>
                <a:latin typeface="Adobe Caslon Pro" pitchFamily="18" charset="0"/>
                <a:ea typeface="Adobe Caslon Pro" pitchFamily="18" charset="0"/>
              </a:rPr>
              <a:t>pertenece a la </a:t>
            </a:r>
            <a:r>
              <a:rPr lang="es-MX" sz="1700" dirty="0">
                <a:solidFill>
                  <a:srgbClr val="807F83"/>
                </a:solidFill>
                <a:latin typeface="Adobe Caslon Pro" pitchFamily="18" charset="0"/>
                <a:ea typeface="Adobe Caslon Pro" pitchFamily="18" charset="0"/>
              </a:rPr>
              <a:t>comunidad o </a:t>
            </a:r>
            <a:r>
              <a:rPr lang="es-MX" sz="1700" dirty="0" smtClean="0">
                <a:solidFill>
                  <a:srgbClr val="807F83"/>
                </a:solidFill>
                <a:latin typeface="Adobe Caslon Pro" pitchFamily="18" charset="0"/>
                <a:ea typeface="Adobe Caslon Pro" pitchFamily="18" charset="0"/>
              </a:rPr>
              <a:t>ejido, acotadas a un territorio específico.</a:t>
            </a:r>
            <a:endParaRPr lang="es-MX" sz="1700" dirty="0">
              <a:solidFill>
                <a:srgbClr val="807F83"/>
              </a:solidFill>
              <a:latin typeface="Adobe Caslon Pro" pitchFamily="18" charset="0"/>
              <a:ea typeface="Adobe Caslon Pro" pitchFamily="18" charset="0"/>
            </a:endParaRPr>
          </a:p>
          <a:p>
            <a:pPr marL="0" indent="0">
              <a:lnSpc>
                <a:spcPct val="100000"/>
              </a:lnSpc>
              <a:buNone/>
            </a:pPr>
            <a:endParaRPr lang="es-MX" sz="1000" dirty="0"/>
          </a:p>
          <a:p>
            <a:pPr algn="just">
              <a:lnSpc>
                <a:spcPct val="100000"/>
              </a:lnSpc>
              <a:defRPr/>
            </a:pPr>
            <a:r>
              <a:rPr lang="es-MX" sz="1700" b="1" dirty="0" smtClean="0">
                <a:solidFill>
                  <a:srgbClr val="807F83"/>
                </a:solidFill>
                <a:latin typeface="Adobe Caslon Pro" pitchFamily="18" charset="0"/>
                <a:ea typeface="Adobe Caslon Pro" pitchFamily="18" charset="0"/>
              </a:rPr>
              <a:t>Capacidad </a:t>
            </a:r>
            <a:r>
              <a:rPr lang="es-MX" sz="1700" b="1" dirty="0">
                <a:solidFill>
                  <a:srgbClr val="807F83"/>
                </a:solidFill>
                <a:latin typeface="Adobe Caslon Pro" pitchFamily="18" charset="0"/>
                <a:ea typeface="Adobe Caslon Pro" pitchFamily="18" charset="0"/>
              </a:rPr>
              <a:t>de integración vertical</a:t>
            </a:r>
            <a:r>
              <a:rPr lang="es-MX" sz="1700" dirty="0">
                <a:solidFill>
                  <a:srgbClr val="807F83"/>
                </a:solidFill>
                <a:latin typeface="Adobe Caslon Pro" pitchFamily="18" charset="0"/>
                <a:ea typeface="Adobe Caslon Pro" pitchFamily="18" charset="0"/>
              </a:rPr>
              <a:t>. </a:t>
            </a:r>
            <a:r>
              <a:rPr lang="es-MX" sz="1700" dirty="0" smtClean="0">
                <a:solidFill>
                  <a:srgbClr val="807F83"/>
                </a:solidFill>
                <a:latin typeface="Adobe Caslon Pro" pitchFamily="18" charset="0"/>
                <a:ea typeface="Adobe Caslon Pro" pitchFamily="18" charset="0"/>
              </a:rPr>
              <a:t>Han </a:t>
            </a:r>
            <a:r>
              <a:rPr lang="es-MX" sz="1700" dirty="0">
                <a:solidFill>
                  <a:srgbClr val="807F83"/>
                </a:solidFill>
                <a:latin typeface="Adobe Caslon Pro" pitchFamily="18" charset="0"/>
                <a:ea typeface="Adobe Caslon Pro" pitchFamily="18" charset="0"/>
              </a:rPr>
              <a:t>mostrado capacidad de integrarse a niveles más sofisticados dentro de lo que es la industria forestal, desde lograr operar aserraderos hasta fábricas de muebles. </a:t>
            </a:r>
            <a:endParaRPr lang="es-MX" sz="1700" dirty="0" smtClean="0">
              <a:solidFill>
                <a:srgbClr val="807F83"/>
              </a:solidFill>
              <a:latin typeface="Adobe Caslon Pro" pitchFamily="18" charset="0"/>
              <a:ea typeface="Adobe Caslon Pro" pitchFamily="18" charset="0"/>
            </a:endParaRPr>
          </a:p>
        </p:txBody>
      </p:sp>
    </p:spTree>
    <p:extLst>
      <p:ext uri="{BB962C8B-B14F-4D97-AF65-F5344CB8AC3E}">
        <p14:creationId xmlns:p14="http://schemas.microsoft.com/office/powerpoint/2010/main" val="2035980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title"/>
          </p:nvPr>
        </p:nvSpPr>
        <p:spPr bwMode="auto">
          <a:xfrm>
            <a:off x="838200" y="682190"/>
            <a:ext cx="105156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400" b="1" dirty="0" smtClean="0">
                <a:latin typeface="Trajan Pro" panose="02020502050506020301" pitchFamily="18" charset="0"/>
                <a:cs typeface="Arial" panose="020B0604020202020204" pitchFamily="34" charset="0"/>
              </a:rPr>
              <a:t>Marco Jurídico Fiscal</a:t>
            </a:r>
            <a:endParaRPr lang="es-MX" altLang="es-MX" sz="2400" b="1" dirty="0">
              <a:latin typeface="Trajan Pro" panose="02020502050506020301" pitchFamily="18" charset="0"/>
              <a:cs typeface="Arial" panose="020B0604020202020204" pitchFamily="34" charset="0"/>
            </a:endParaRPr>
          </a:p>
        </p:txBody>
      </p:sp>
      <p:sp>
        <p:nvSpPr>
          <p:cNvPr id="5" name="3 Rectángulo"/>
          <p:cNvSpPr>
            <a:spLocks noGrp="1"/>
          </p:cNvSpPr>
          <p:nvPr>
            <p:ph idx="1"/>
          </p:nvPr>
        </p:nvSpPr>
        <p:spPr>
          <a:xfrm>
            <a:off x="838200" y="924671"/>
            <a:ext cx="10515600" cy="5413277"/>
          </a:xfrm>
          <a:prstGeom prst="rect">
            <a:avLst/>
          </a:prstGeom>
        </p:spPr>
        <p:txBody>
          <a:bodyPr>
            <a:spAutoFit/>
          </a:bodyPr>
          <a:lstStyle/>
          <a:p>
            <a:pPr marL="0" indent="0" algn="just">
              <a:buNone/>
              <a:defRPr/>
            </a:pPr>
            <a:endParaRPr lang="es-MX" sz="1800" dirty="0" smtClean="0">
              <a:solidFill>
                <a:srgbClr val="807F83"/>
              </a:solidFill>
              <a:latin typeface="Adobe Caslon Pro" pitchFamily="18" charset="0"/>
              <a:ea typeface="Adobe Caslon Pro" pitchFamily="18" charset="0"/>
            </a:endParaRPr>
          </a:p>
          <a:p>
            <a:pPr algn="just">
              <a:buFont typeface="Wingdings" panose="05000000000000000000" pitchFamily="2" charset="2"/>
              <a:buChar char="Ø"/>
              <a:defRPr/>
            </a:pPr>
            <a:r>
              <a:rPr lang="es-MX" sz="1800" b="1" dirty="0" smtClean="0">
                <a:solidFill>
                  <a:srgbClr val="807F83"/>
                </a:solidFill>
                <a:latin typeface="Adobe Caslon Pro" pitchFamily="18" charset="0"/>
                <a:ea typeface="Adobe Caslon Pro" pitchFamily="18" charset="0"/>
              </a:rPr>
              <a:t>EFC </a:t>
            </a:r>
            <a:r>
              <a:rPr lang="es-MX" sz="1800" b="1" dirty="0">
                <a:solidFill>
                  <a:srgbClr val="807F83"/>
                </a:solidFill>
                <a:latin typeface="Adobe Caslon Pro" pitchFamily="18" charset="0"/>
                <a:ea typeface="Adobe Caslon Pro" pitchFamily="18" charset="0"/>
              </a:rPr>
              <a:t>del Sector Primario. </a:t>
            </a:r>
          </a:p>
          <a:p>
            <a:pPr marL="457200" lvl="1" indent="0" algn="just">
              <a:buNone/>
              <a:defRPr/>
            </a:pPr>
            <a:r>
              <a:rPr lang="es-MX" sz="1800" dirty="0">
                <a:solidFill>
                  <a:srgbClr val="807F83"/>
                </a:solidFill>
                <a:latin typeface="Adobe Caslon Pro" pitchFamily="18" charset="0"/>
                <a:ea typeface="Adobe Caslon Pro" pitchFamily="18" charset="0"/>
              </a:rPr>
              <a:t>	</a:t>
            </a:r>
          </a:p>
          <a:p>
            <a:pPr lvl="1" algn="just">
              <a:buFont typeface="Wingdings" panose="05000000000000000000" pitchFamily="2" charset="2"/>
              <a:buChar char="§"/>
              <a:defRPr/>
            </a:pPr>
            <a:r>
              <a:rPr lang="es-MX" sz="1800" dirty="0">
                <a:solidFill>
                  <a:srgbClr val="807F83"/>
                </a:solidFill>
                <a:latin typeface="Adobe Caslon Pro" pitchFamily="18" charset="0"/>
                <a:ea typeface="Adobe Caslon Pro" pitchFamily="18" charset="0"/>
              </a:rPr>
              <a:t>Dedicadas </a:t>
            </a:r>
            <a:r>
              <a:rPr lang="es-MX" sz="1800" dirty="0" smtClean="0">
                <a:solidFill>
                  <a:srgbClr val="807F83"/>
                </a:solidFill>
                <a:latin typeface="Adobe Caslon Pro" pitchFamily="18" charset="0"/>
                <a:ea typeface="Adobe Caslon Pro" pitchFamily="18" charset="0"/>
              </a:rPr>
              <a:t>exclusivamente al cultivo de bosques o montes, así como la cría, conservación, restauración, fomento y aprovechamiento de la vegetación de los mismos y la primera enajenación de sus productos que no hayan sido objeto de transformación industrial.</a:t>
            </a:r>
            <a:endParaRPr lang="es-MX" sz="1800" dirty="0">
              <a:solidFill>
                <a:srgbClr val="807F83"/>
              </a:solidFill>
              <a:latin typeface="Adobe Caslon Pro" pitchFamily="18" charset="0"/>
              <a:ea typeface="Adobe Caslon Pro" pitchFamily="18" charset="0"/>
            </a:endParaRPr>
          </a:p>
          <a:p>
            <a:pPr lvl="3" algn="just">
              <a:buFont typeface="Wingdings" panose="05000000000000000000" pitchFamily="2" charset="2"/>
              <a:buChar char="§"/>
              <a:defRPr/>
            </a:pPr>
            <a:endParaRPr lang="es-MX" dirty="0" smtClean="0">
              <a:solidFill>
                <a:srgbClr val="807F83"/>
              </a:solidFill>
              <a:latin typeface="Adobe Caslon Pro" pitchFamily="18" charset="0"/>
              <a:ea typeface="Adobe Caslon Pro" pitchFamily="18" charset="0"/>
            </a:endParaRPr>
          </a:p>
          <a:p>
            <a:pPr lvl="1" algn="just">
              <a:buFont typeface="Wingdings" panose="05000000000000000000" pitchFamily="2" charset="2"/>
              <a:buChar char="§"/>
              <a:defRPr/>
            </a:pPr>
            <a:r>
              <a:rPr lang="es-MX" sz="1800" dirty="0" smtClean="0">
                <a:solidFill>
                  <a:srgbClr val="807F83"/>
                </a:solidFill>
                <a:latin typeface="Adobe Caslon Pro" pitchFamily="18" charset="0"/>
                <a:ea typeface="Adobe Caslon Pro" pitchFamily="18" charset="0"/>
              </a:rPr>
              <a:t>Al tratarse exclusivamente de actividades primarias, pagarían el ISR conforme al Régimen del Sector Primario (art. 74 LISR)</a:t>
            </a:r>
          </a:p>
          <a:p>
            <a:pPr marL="914400" lvl="2" indent="0" algn="just">
              <a:buNone/>
              <a:defRPr/>
            </a:pPr>
            <a:endParaRPr lang="es-MX" sz="1800" dirty="0">
              <a:solidFill>
                <a:srgbClr val="807F83"/>
              </a:solidFill>
              <a:latin typeface="Adobe Caslon Pro" pitchFamily="18" charset="0"/>
              <a:ea typeface="Adobe Caslon Pro" pitchFamily="18" charset="0"/>
            </a:endParaRPr>
          </a:p>
          <a:p>
            <a:pPr algn="just">
              <a:buFont typeface="Wingdings" panose="05000000000000000000" pitchFamily="2" charset="2"/>
              <a:buChar char="Ø"/>
              <a:defRPr/>
            </a:pPr>
            <a:r>
              <a:rPr lang="es-MX" sz="1800" b="1" dirty="0">
                <a:solidFill>
                  <a:srgbClr val="807F83"/>
                </a:solidFill>
                <a:latin typeface="Adobe Caslon Pro" pitchFamily="18" charset="0"/>
                <a:ea typeface="Adobe Caslon Pro" pitchFamily="18" charset="0"/>
              </a:rPr>
              <a:t>Agroindustriales.</a:t>
            </a:r>
          </a:p>
          <a:p>
            <a:pPr lvl="1" algn="just">
              <a:buFont typeface="Wingdings" panose="05000000000000000000" pitchFamily="2" charset="2"/>
              <a:buChar char="Ø"/>
              <a:defRPr/>
            </a:pPr>
            <a:endParaRPr lang="es-MX" sz="1800" dirty="0">
              <a:solidFill>
                <a:srgbClr val="807F83"/>
              </a:solidFill>
              <a:latin typeface="Adobe Caslon Pro" pitchFamily="18" charset="0"/>
              <a:ea typeface="Adobe Caslon Pro" pitchFamily="18" charset="0"/>
            </a:endParaRPr>
          </a:p>
          <a:p>
            <a:pPr lvl="1" algn="just">
              <a:buFont typeface="Wingdings" panose="05000000000000000000" pitchFamily="2" charset="2"/>
              <a:buChar char="§"/>
              <a:defRPr/>
            </a:pPr>
            <a:r>
              <a:rPr lang="es-MX" sz="1800" dirty="0">
                <a:solidFill>
                  <a:srgbClr val="807F83"/>
                </a:solidFill>
                <a:latin typeface="Adobe Caslon Pro" pitchFamily="18" charset="0"/>
                <a:ea typeface="Adobe Caslon Pro" pitchFamily="18" charset="0"/>
              </a:rPr>
              <a:t>Aquellas </a:t>
            </a:r>
            <a:r>
              <a:rPr lang="es-MX" sz="1800" dirty="0" smtClean="0">
                <a:solidFill>
                  <a:srgbClr val="807F83"/>
                </a:solidFill>
                <a:latin typeface="Adobe Caslon Pro" pitchFamily="18" charset="0"/>
                <a:ea typeface="Adobe Caslon Pro" pitchFamily="18" charset="0"/>
              </a:rPr>
              <a:t>que </a:t>
            </a:r>
            <a:r>
              <a:rPr lang="es-MX" sz="1800" dirty="0">
                <a:solidFill>
                  <a:srgbClr val="807F83"/>
                </a:solidFill>
                <a:latin typeface="Adobe Caslon Pro" pitchFamily="18" charset="0"/>
                <a:ea typeface="Adobe Caslon Pro" pitchFamily="18" charset="0"/>
              </a:rPr>
              <a:t>además de las actividades del sector primario, industrializan o comercializan sus productos</a:t>
            </a:r>
            <a:r>
              <a:rPr lang="es-MX" sz="1800" dirty="0" smtClean="0">
                <a:solidFill>
                  <a:srgbClr val="807F83"/>
                </a:solidFill>
                <a:latin typeface="Adobe Caslon Pro" pitchFamily="18" charset="0"/>
                <a:ea typeface="Adobe Caslon Pro" pitchFamily="18" charset="0"/>
              </a:rPr>
              <a:t>.</a:t>
            </a:r>
          </a:p>
          <a:p>
            <a:pPr marL="1371600" lvl="3" indent="0" algn="just">
              <a:buNone/>
              <a:defRPr/>
            </a:pPr>
            <a:endParaRPr lang="es-MX" dirty="0" smtClean="0">
              <a:solidFill>
                <a:srgbClr val="807F83"/>
              </a:solidFill>
              <a:latin typeface="Adobe Caslon Pro" pitchFamily="18" charset="0"/>
              <a:ea typeface="Adobe Caslon Pro" pitchFamily="18" charset="0"/>
            </a:endParaRPr>
          </a:p>
          <a:p>
            <a:pPr lvl="1" algn="just">
              <a:buFont typeface="Wingdings" panose="05000000000000000000" pitchFamily="2" charset="2"/>
              <a:buChar char="§"/>
              <a:defRPr/>
            </a:pPr>
            <a:r>
              <a:rPr lang="es-MX" sz="1800" dirty="0" smtClean="0">
                <a:solidFill>
                  <a:srgbClr val="807F83"/>
                </a:solidFill>
                <a:latin typeface="Adobe Caslon Pro" pitchFamily="18" charset="0"/>
                <a:ea typeface="Adobe Caslon Pro" pitchFamily="18" charset="0"/>
              </a:rPr>
              <a:t>Toda vez que la industrialización y comercialización no son actividades del sector primario, fiscalmente pagarían el ISR como cualquier otra persona moral mercantil conforme al Título II de la Ley del ISR o bien en caso de una Sociedad Cooperativa de Producción conforme al régimen opcional de flujo de efectivo (art. 194 LISR).</a:t>
            </a:r>
            <a:endParaRPr lang="es-MX" sz="1800" dirty="0">
              <a:solidFill>
                <a:srgbClr val="807F83"/>
              </a:solidFill>
              <a:latin typeface="Adobe Caslon Pro" pitchFamily="18" charset="0"/>
              <a:ea typeface="Adobe Caslon Pro" pitchFamily="18" charset="0"/>
            </a:endParaRPr>
          </a:p>
        </p:txBody>
      </p:sp>
    </p:spTree>
    <p:extLst>
      <p:ext uri="{BB962C8B-B14F-4D97-AF65-F5344CB8AC3E}">
        <p14:creationId xmlns:p14="http://schemas.microsoft.com/office/powerpoint/2010/main" val="3160041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ctrTitle"/>
          </p:nvPr>
        </p:nvSpPr>
        <p:spPr bwMode="auto">
          <a:xfrm>
            <a:off x="1524000" y="2794023"/>
            <a:ext cx="914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400" b="1" dirty="0" smtClean="0">
                <a:latin typeface="Trajan Pro" panose="02020502050506020301" pitchFamily="18" charset="0"/>
                <a:cs typeface="Arial" panose="020B0604020202020204" pitchFamily="34" charset="0"/>
              </a:rPr>
              <a:t>Alternativas Fiscales para las </a:t>
            </a:r>
            <a:br>
              <a:rPr lang="es-MX" altLang="es-MX" sz="2400" b="1" dirty="0" smtClean="0">
                <a:latin typeface="Trajan Pro" panose="02020502050506020301" pitchFamily="18" charset="0"/>
                <a:cs typeface="Arial" panose="020B0604020202020204" pitchFamily="34" charset="0"/>
              </a:rPr>
            </a:br>
            <a:r>
              <a:rPr lang="es-MX" altLang="es-MX" sz="2400" b="1" dirty="0" smtClean="0">
                <a:latin typeface="Trajan Pro" panose="02020502050506020301" pitchFamily="18" charset="0"/>
                <a:cs typeface="Arial" panose="020B0604020202020204" pitchFamily="34" charset="0"/>
              </a:rPr>
              <a:t>Empresas Forestales Comunitarias</a:t>
            </a:r>
            <a:endParaRPr lang="es-MX" altLang="es-MX" sz="1600" b="1" dirty="0">
              <a:latin typeface="Trajan Pro" panose="02020502050506020301" pitchFamily="18" charset="0"/>
              <a:cs typeface="Arial" panose="020B0604020202020204" pitchFamily="34" charset="0"/>
            </a:endParaRPr>
          </a:p>
        </p:txBody>
      </p:sp>
    </p:spTree>
    <p:extLst>
      <p:ext uri="{BB962C8B-B14F-4D97-AF65-F5344CB8AC3E}">
        <p14:creationId xmlns:p14="http://schemas.microsoft.com/office/powerpoint/2010/main" val="72607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title"/>
          </p:nvPr>
        </p:nvSpPr>
        <p:spPr bwMode="auto">
          <a:xfrm>
            <a:off x="838200" y="348470"/>
            <a:ext cx="10515600"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600" b="1" dirty="0" smtClean="0">
                <a:latin typeface="Trajan Pro" panose="02020502050506020301" pitchFamily="18" charset="0"/>
                <a:cs typeface="Arial" panose="020B0604020202020204" pitchFamily="34" charset="0"/>
              </a:rPr>
              <a:t>Sector Primario - art. 74 LISR-  (1/3)</a:t>
            </a:r>
            <a:endParaRPr lang="es-MX" altLang="es-MX" sz="2600" b="1" dirty="0">
              <a:latin typeface="Trajan Pro" panose="02020502050506020301" pitchFamily="18" charset="0"/>
              <a:cs typeface="Arial" panose="020B0604020202020204" pitchFamily="34" charset="0"/>
            </a:endParaRPr>
          </a:p>
        </p:txBody>
      </p:sp>
      <p:sp>
        <p:nvSpPr>
          <p:cNvPr id="6" name="3 Rectángulo"/>
          <p:cNvSpPr>
            <a:spLocks noGrp="1"/>
          </p:cNvSpPr>
          <p:nvPr>
            <p:ph idx="1"/>
          </p:nvPr>
        </p:nvSpPr>
        <p:spPr>
          <a:xfrm>
            <a:off x="838200" y="931973"/>
            <a:ext cx="10515600" cy="5442516"/>
          </a:xfrm>
          <a:prstGeom prst="rect">
            <a:avLst/>
          </a:prstGeom>
        </p:spPr>
        <p:txBody>
          <a:bodyPr>
            <a:spAutoFit/>
          </a:bodyPr>
          <a:lstStyle/>
          <a:p>
            <a:pPr marL="285750" indent="-285750" algn="just">
              <a:defRPr/>
            </a:pPr>
            <a:r>
              <a:rPr lang="es-MX" sz="2000" dirty="0" smtClean="0">
                <a:solidFill>
                  <a:srgbClr val="807F83"/>
                </a:solidFill>
                <a:latin typeface="Adobe Caslon Pro" pitchFamily="18" charset="0"/>
                <a:ea typeface="Adobe Caslon Pro" pitchFamily="18" charset="0"/>
              </a:rPr>
              <a:t>En </a:t>
            </a:r>
            <a:r>
              <a:rPr lang="es-MX" sz="2000" dirty="0" smtClean="0">
                <a:solidFill>
                  <a:srgbClr val="807F83"/>
                </a:solidFill>
                <a:latin typeface="Adobe Caslon Pro" pitchFamily="18" charset="0"/>
                <a:ea typeface="Adobe Caslon Pro" pitchFamily="18" charset="0"/>
              </a:rPr>
              <a:t>2014, se eliminó de la LISR </a:t>
            </a:r>
            <a:r>
              <a:rPr lang="es-MX" sz="2000" dirty="0">
                <a:solidFill>
                  <a:srgbClr val="807F83"/>
                </a:solidFill>
                <a:latin typeface="Adobe Caslon Pro" pitchFamily="18" charset="0"/>
                <a:ea typeface="Adobe Caslon Pro" pitchFamily="18" charset="0"/>
              </a:rPr>
              <a:t>el régimen simplificado y se </a:t>
            </a:r>
            <a:r>
              <a:rPr lang="es-MX" sz="2000" dirty="0" smtClean="0">
                <a:solidFill>
                  <a:srgbClr val="807F83"/>
                </a:solidFill>
                <a:latin typeface="Adobe Caslon Pro" pitchFamily="18" charset="0"/>
                <a:ea typeface="Adobe Caslon Pro" pitchFamily="18" charset="0"/>
              </a:rPr>
              <a:t>sustituyó </a:t>
            </a:r>
            <a:r>
              <a:rPr lang="es-MX" sz="2000" dirty="0">
                <a:solidFill>
                  <a:srgbClr val="807F83"/>
                </a:solidFill>
                <a:latin typeface="Adobe Caslon Pro" pitchFamily="18" charset="0"/>
                <a:ea typeface="Adobe Caslon Pro" pitchFamily="18" charset="0"/>
              </a:rPr>
              <a:t>por un régimen aplicable </a:t>
            </a:r>
            <a:r>
              <a:rPr lang="es-MX" sz="2000" dirty="0" smtClean="0">
                <a:solidFill>
                  <a:srgbClr val="807F83"/>
                </a:solidFill>
                <a:latin typeface="Adobe Caslon Pro" pitchFamily="18" charset="0"/>
                <a:ea typeface="Adobe Caslon Pro" pitchFamily="18" charset="0"/>
              </a:rPr>
              <a:t>a las actividades agrícolas, ganaderas, silvícolas y pesqueras, aplicable a los siguientes sujetos:</a:t>
            </a:r>
          </a:p>
          <a:p>
            <a:pPr marL="774700" indent="-285750" algn="just">
              <a:buFont typeface="Courier New" panose="02070309020205020404" pitchFamily="49" charset="0"/>
              <a:buChar char="o"/>
              <a:defRPr/>
            </a:pPr>
            <a:r>
              <a:rPr lang="es-MX" sz="2000" dirty="0" smtClean="0">
                <a:solidFill>
                  <a:srgbClr val="807F83"/>
                </a:solidFill>
                <a:latin typeface="Adobe Caslon Pro" pitchFamily="18" charset="0"/>
                <a:ea typeface="Adobe Caslon Pro" pitchFamily="18" charset="0"/>
              </a:rPr>
              <a:t>Personas </a:t>
            </a:r>
            <a:r>
              <a:rPr lang="es-MX" sz="2000" dirty="0" smtClean="0">
                <a:solidFill>
                  <a:srgbClr val="807F83"/>
                </a:solidFill>
                <a:latin typeface="Adobe Caslon Pro" pitchFamily="18" charset="0"/>
                <a:ea typeface="Adobe Caslon Pro" pitchFamily="18" charset="0"/>
              </a:rPr>
              <a:t>morales de derecho agrario que se dediquen </a:t>
            </a:r>
            <a:r>
              <a:rPr lang="es-MX" sz="2000" b="1" dirty="0" smtClean="0">
                <a:solidFill>
                  <a:srgbClr val="807F83"/>
                </a:solidFill>
                <a:latin typeface="Adobe Caslon Pro" pitchFamily="18" charset="0"/>
                <a:ea typeface="Adobe Caslon Pro" pitchFamily="18" charset="0"/>
              </a:rPr>
              <a:t>exclusivamente</a:t>
            </a:r>
            <a:r>
              <a:rPr lang="es-MX" sz="2000" dirty="0" smtClean="0">
                <a:solidFill>
                  <a:srgbClr val="807F83"/>
                </a:solidFill>
                <a:latin typeface="Adobe Caslon Pro" pitchFamily="18" charset="0"/>
                <a:ea typeface="Adobe Caslon Pro" pitchFamily="18" charset="0"/>
              </a:rPr>
              <a:t> a actividades agrícolas, ganaderas o silvícolas, las sociedades cooperativas de producción y las demás personas morales, que se dediquen exclusivamente a dichas actividades.</a:t>
            </a:r>
          </a:p>
          <a:p>
            <a:pPr marL="774700" indent="-285750" algn="just">
              <a:buFont typeface="Courier New" panose="02070309020205020404" pitchFamily="49" charset="0"/>
              <a:buChar char="o"/>
              <a:defRPr/>
            </a:pPr>
            <a:r>
              <a:rPr lang="es-MX" sz="2000" dirty="0" smtClean="0">
                <a:solidFill>
                  <a:srgbClr val="807F83"/>
                </a:solidFill>
                <a:latin typeface="Adobe Caslon Pro" pitchFamily="18" charset="0"/>
                <a:ea typeface="Adobe Caslon Pro" pitchFamily="18" charset="0"/>
              </a:rPr>
              <a:t>Personas morales que se dediquen </a:t>
            </a:r>
            <a:r>
              <a:rPr lang="es-MX" sz="2000" b="1" dirty="0" smtClean="0">
                <a:solidFill>
                  <a:srgbClr val="807F83"/>
                </a:solidFill>
                <a:latin typeface="Adobe Caslon Pro" pitchFamily="18" charset="0"/>
                <a:ea typeface="Adobe Caslon Pro" pitchFamily="18" charset="0"/>
              </a:rPr>
              <a:t>exclusivamente</a:t>
            </a:r>
            <a:r>
              <a:rPr lang="es-MX" sz="2000" dirty="0" smtClean="0">
                <a:solidFill>
                  <a:srgbClr val="807F83"/>
                </a:solidFill>
                <a:latin typeface="Adobe Caslon Pro" pitchFamily="18" charset="0"/>
                <a:ea typeface="Adobe Caslon Pro" pitchFamily="18" charset="0"/>
              </a:rPr>
              <a:t> a actividades pesqueras, así como las sociedades cooperativas de producción que se dediquen exclusivamente a dichas actividades.</a:t>
            </a:r>
          </a:p>
          <a:p>
            <a:pPr marL="774700" indent="-285750" algn="just">
              <a:buFont typeface="Courier New" panose="02070309020205020404" pitchFamily="49" charset="0"/>
              <a:buChar char="o"/>
              <a:defRPr/>
            </a:pPr>
            <a:r>
              <a:rPr lang="es-MX" sz="2000" dirty="0" smtClean="0">
                <a:solidFill>
                  <a:srgbClr val="807F83"/>
                </a:solidFill>
                <a:latin typeface="Adobe Caslon Pro" pitchFamily="18" charset="0"/>
                <a:ea typeface="Adobe Caslon Pro" pitchFamily="18" charset="0"/>
              </a:rPr>
              <a:t>Personas </a:t>
            </a:r>
            <a:r>
              <a:rPr lang="es-MX" sz="2000" dirty="0">
                <a:solidFill>
                  <a:srgbClr val="807F83"/>
                </a:solidFill>
                <a:latin typeface="Adobe Caslon Pro" pitchFamily="18" charset="0"/>
                <a:ea typeface="Adobe Caslon Pro" pitchFamily="18" charset="0"/>
              </a:rPr>
              <a:t>físicas que se dediquen </a:t>
            </a:r>
            <a:r>
              <a:rPr lang="es-MX" sz="2000" b="1" dirty="0">
                <a:solidFill>
                  <a:srgbClr val="807F83"/>
                </a:solidFill>
                <a:latin typeface="Adobe Caslon Pro" pitchFamily="18" charset="0"/>
                <a:ea typeface="Adobe Caslon Pro" pitchFamily="18" charset="0"/>
              </a:rPr>
              <a:t>exclusivamente</a:t>
            </a:r>
            <a:r>
              <a:rPr lang="es-MX" sz="2000" dirty="0">
                <a:solidFill>
                  <a:srgbClr val="807F83"/>
                </a:solidFill>
                <a:latin typeface="Adobe Caslon Pro" pitchFamily="18" charset="0"/>
                <a:ea typeface="Adobe Caslon Pro" pitchFamily="18" charset="0"/>
              </a:rPr>
              <a:t> a actividades agrícolas, ganaderas, silvícolas o pesqueras.</a:t>
            </a:r>
          </a:p>
          <a:p>
            <a:pPr algn="just">
              <a:defRPr/>
            </a:pPr>
            <a:endParaRPr lang="es-MX" sz="2000" dirty="0" smtClean="0">
              <a:solidFill>
                <a:srgbClr val="807F83"/>
              </a:solidFill>
              <a:latin typeface="Adobe Caslon Pro" pitchFamily="18" charset="0"/>
              <a:ea typeface="Adobe Caslon Pro" pitchFamily="18" charset="0"/>
            </a:endParaRPr>
          </a:p>
          <a:p>
            <a:pPr marL="285750" indent="-285750" algn="just">
              <a:buFont typeface="Arial" panose="020B0604020202020204" pitchFamily="34" charset="0"/>
              <a:buChar char="•"/>
              <a:defRPr/>
            </a:pPr>
            <a:r>
              <a:rPr lang="es-MX" sz="2000" dirty="0" smtClean="0">
                <a:solidFill>
                  <a:srgbClr val="807F83"/>
                </a:solidFill>
                <a:latin typeface="Adobe Caslon Pro" pitchFamily="18" charset="0"/>
                <a:ea typeface="Adobe Caslon Pro" pitchFamily="18" charset="0"/>
              </a:rPr>
              <a:t>El requisito de actividad exclusiva se </a:t>
            </a:r>
            <a:r>
              <a:rPr lang="es-MX" sz="2000" dirty="0">
                <a:solidFill>
                  <a:srgbClr val="807F83"/>
                </a:solidFill>
                <a:latin typeface="Adobe Caslon Pro" pitchFamily="18" charset="0"/>
                <a:ea typeface="Adobe Caslon Pro" pitchFamily="18" charset="0"/>
              </a:rPr>
              <a:t>cumple </a:t>
            </a:r>
            <a:r>
              <a:rPr lang="es-MX" sz="2000" dirty="0" smtClean="0">
                <a:solidFill>
                  <a:srgbClr val="807F83"/>
                </a:solidFill>
                <a:latin typeface="Adobe Caslon Pro" pitchFamily="18" charset="0"/>
                <a:ea typeface="Adobe Caslon Pro" pitchFamily="18" charset="0"/>
              </a:rPr>
              <a:t>cuando los contribuyentes del sector primario obtienen </a:t>
            </a:r>
            <a:r>
              <a:rPr lang="es-MX" sz="2000" dirty="0">
                <a:solidFill>
                  <a:srgbClr val="807F83"/>
                </a:solidFill>
                <a:latin typeface="Adobe Caslon Pro" pitchFamily="18" charset="0"/>
                <a:ea typeface="Adobe Caslon Pro" pitchFamily="18" charset="0"/>
              </a:rPr>
              <a:t>ingresos por dichas actividades </a:t>
            </a:r>
            <a:r>
              <a:rPr lang="es-MX" sz="2000" dirty="0" smtClean="0">
                <a:solidFill>
                  <a:srgbClr val="807F83"/>
                </a:solidFill>
                <a:latin typeface="Adobe Caslon Pro" pitchFamily="18" charset="0"/>
                <a:ea typeface="Adobe Caslon Pro" pitchFamily="18" charset="0"/>
              </a:rPr>
              <a:t>que representan </a:t>
            </a:r>
            <a:r>
              <a:rPr lang="es-MX" sz="2000" dirty="0">
                <a:solidFill>
                  <a:srgbClr val="807F83"/>
                </a:solidFill>
                <a:latin typeface="Adobe Caslon Pro" pitchFamily="18" charset="0"/>
                <a:ea typeface="Adobe Caslon Pro" pitchFamily="18" charset="0"/>
              </a:rPr>
              <a:t>cuando menos el 90% de sus ingresos totales, sin incluir los ingresos por las enajenaciones de activos fijos o activos fijos y terrenos, de su propiedad que hubiesen estado afectos a su </a:t>
            </a:r>
            <a:r>
              <a:rPr lang="es-MX" sz="2000" dirty="0" smtClean="0">
                <a:solidFill>
                  <a:srgbClr val="807F83"/>
                </a:solidFill>
                <a:latin typeface="Adobe Caslon Pro" pitchFamily="18" charset="0"/>
                <a:ea typeface="Adobe Caslon Pro" pitchFamily="18" charset="0"/>
              </a:rPr>
              <a:t>actividad.</a:t>
            </a:r>
            <a:endParaRPr lang="es-MX" sz="1700" dirty="0">
              <a:latin typeface="Adobe Caslon Pro" pitchFamily="18" charset="0"/>
            </a:endParaRPr>
          </a:p>
        </p:txBody>
      </p:sp>
    </p:spTree>
    <p:extLst>
      <p:ext uri="{BB962C8B-B14F-4D97-AF65-F5344CB8AC3E}">
        <p14:creationId xmlns:p14="http://schemas.microsoft.com/office/powerpoint/2010/main" val="659635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a:spLocks noGrp="1" noChangeArrowheads="1"/>
          </p:cNvSpPr>
          <p:nvPr>
            <p:ph type="title"/>
          </p:nvPr>
        </p:nvSpPr>
        <p:spPr bwMode="auto">
          <a:xfrm>
            <a:off x="838200" y="224159"/>
            <a:ext cx="10515600"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600" b="1" dirty="0">
                <a:latin typeface="Trajan Pro" panose="02020502050506020301" pitchFamily="18" charset="0"/>
                <a:cs typeface="Arial" panose="020B0604020202020204" pitchFamily="34" charset="0"/>
              </a:rPr>
              <a:t>Sector </a:t>
            </a:r>
            <a:r>
              <a:rPr lang="es-MX" altLang="es-MX" sz="2600" b="1" dirty="0" smtClean="0">
                <a:latin typeface="Trajan Pro" panose="02020502050506020301" pitchFamily="18" charset="0"/>
                <a:cs typeface="Arial" panose="020B0604020202020204" pitchFamily="34" charset="0"/>
              </a:rPr>
              <a:t>Primario (2/3)</a:t>
            </a:r>
            <a:br>
              <a:rPr lang="es-MX" altLang="es-MX" sz="2600" b="1" dirty="0" smtClean="0">
                <a:latin typeface="Trajan Pro" panose="02020502050506020301" pitchFamily="18" charset="0"/>
                <a:cs typeface="Arial" panose="020B0604020202020204" pitchFamily="34" charset="0"/>
              </a:rPr>
            </a:br>
            <a:endParaRPr lang="es-MX" altLang="es-MX" sz="2600" b="1" dirty="0">
              <a:latin typeface="Trajan Pro" panose="02020502050506020301" pitchFamily="18" charset="0"/>
              <a:cs typeface="Arial" panose="020B0604020202020204" pitchFamily="34" charset="0"/>
            </a:endParaRPr>
          </a:p>
        </p:txBody>
      </p:sp>
      <p:sp>
        <p:nvSpPr>
          <p:cNvPr id="5" name="5 Rectángulo"/>
          <p:cNvSpPr>
            <a:spLocks noGrp="1"/>
          </p:cNvSpPr>
          <p:nvPr>
            <p:ph idx="1"/>
          </p:nvPr>
        </p:nvSpPr>
        <p:spPr>
          <a:xfrm>
            <a:off x="838200" y="503777"/>
            <a:ext cx="10515600" cy="6170407"/>
          </a:xfrm>
          <a:prstGeom prst="rect">
            <a:avLst/>
          </a:prstGeom>
        </p:spPr>
        <p:txBody>
          <a:bodyPr>
            <a:spAutoFit/>
          </a:bodyPr>
          <a:lstStyle/>
          <a:p>
            <a:pPr marL="0" indent="0" algn="ctr">
              <a:buNone/>
              <a:defRPr/>
            </a:pPr>
            <a:endParaRPr lang="es-MX" sz="100" b="1" dirty="0" smtClean="0">
              <a:solidFill>
                <a:srgbClr val="807F83"/>
              </a:solidFill>
              <a:latin typeface="Adobe Caslon Pro" pitchFamily="18" charset="0"/>
              <a:ea typeface="Adobe Caslon Pro" pitchFamily="18" charset="0"/>
            </a:endParaRPr>
          </a:p>
          <a:p>
            <a:pPr marL="0" indent="0" algn="just">
              <a:buNone/>
              <a:defRPr/>
            </a:pPr>
            <a:r>
              <a:rPr lang="es-MX" sz="1800" dirty="0" smtClean="0">
                <a:solidFill>
                  <a:srgbClr val="807F83"/>
                </a:solidFill>
                <a:latin typeface="Adobe Caslon Pro" pitchFamily="18" charset="0"/>
                <a:ea typeface="Adobe Caslon Pro" pitchFamily="18" charset="0"/>
              </a:rPr>
              <a:t>Características y beneficios del Régimen del Sector Primario:</a:t>
            </a:r>
          </a:p>
          <a:p>
            <a:pPr marL="0" indent="0" algn="just">
              <a:buNone/>
              <a:defRPr/>
            </a:pPr>
            <a:endParaRPr lang="es-MX" sz="300" dirty="0" smtClean="0">
              <a:solidFill>
                <a:srgbClr val="807F83"/>
              </a:solidFill>
              <a:latin typeface="Adobe Caslon Pro" pitchFamily="18" charset="0"/>
              <a:ea typeface="Adobe Caslon Pro" pitchFamily="18" charset="0"/>
            </a:endParaRPr>
          </a:p>
          <a:p>
            <a:pPr marL="0" indent="0" algn="just">
              <a:buNone/>
              <a:defRPr/>
            </a:pPr>
            <a:r>
              <a:rPr lang="es-MX" sz="1800" dirty="0" smtClean="0">
                <a:solidFill>
                  <a:srgbClr val="807F83"/>
                </a:solidFill>
                <a:latin typeface="Adobe Caslon Pro" pitchFamily="18" charset="0"/>
                <a:ea typeface="Adobe Caslon Pro" pitchFamily="18" charset="0"/>
              </a:rPr>
              <a:t>a) Determinación </a:t>
            </a:r>
            <a:r>
              <a:rPr lang="es-MX" sz="1800" dirty="0">
                <a:solidFill>
                  <a:srgbClr val="807F83"/>
                </a:solidFill>
                <a:latin typeface="Adobe Caslon Pro" pitchFamily="18" charset="0"/>
                <a:ea typeface="Adobe Caslon Pro" pitchFamily="18" charset="0"/>
              </a:rPr>
              <a:t>del ISR conforme al esquema de flujo de efectivo, aplicando a las PF la tarifa que les corresponda y las PM la tasa del régimen general</a:t>
            </a:r>
            <a:r>
              <a:rPr lang="es-MX" sz="1800" dirty="0" smtClean="0">
                <a:solidFill>
                  <a:srgbClr val="807F83"/>
                </a:solidFill>
                <a:latin typeface="Adobe Caslon Pro" pitchFamily="18" charset="0"/>
                <a:ea typeface="Adobe Caslon Pro" pitchFamily="18" charset="0"/>
              </a:rPr>
              <a:t>.</a:t>
            </a:r>
            <a:endParaRPr lang="es-MX" sz="1800" dirty="0">
              <a:solidFill>
                <a:srgbClr val="807F83"/>
              </a:solidFill>
              <a:latin typeface="Adobe Caslon Pro" pitchFamily="18" charset="0"/>
              <a:ea typeface="Adobe Caslon Pro" pitchFamily="18" charset="0"/>
            </a:endParaRPr>
          </a:p>
          <a:p>
            <a:pPr marL="0" indent="0" algn="just">
              <a:buNone/>
              <a:defRPr/>
            </a:pPr>
            <a:endParaRPr lang="es-MX" sz="300" dirty="0">
              <a:solidFill>
                <a:srgbClr val="807F83"/>
              </a:solidFill>
              <a:latin typeface="Adobe Caslon Pro" pitchFamily="18" charset="0"/>
              <a:ea typeface="Adobe Caslon Pro" pitchFamily="18" charset="0"/>
            </a:endParaRPr>
          </a:p>
          <a:p>
            <a:pPr marL="0" indent="0" algn="just">
              <a:buNone/>
              <a:defRPr/>
            </a:pPr>
            <a:r>
              <a:rPr lang="es-MX" sz="1800" dirty="0" smtClean="0">
                <a:solidFill>
                  <a:srgbClr val="807F83"/>
                </a:solidFill>
                <a:latin typeface="Adobe Caslon Pro" pitchFamily="18" charset="0"/>
                <a:ea typeface="Adobe Caslon Pro" pitchFamily="18" charset="0"/>
              </a:rPr>
              <a:t>b) Exención </a:t>
            </a:r>
            <a:r>
              <a:rPr lang="es-MX" sz="1800" dirty="0">
                <a:solidFill>
                  <a:srgbClr val="807F83"/>
                </a:solidFill>
                <a:latin typeface="Adobe Caslon Pro" pitchFamily="18" charset="0"/>
                <a:ea typeface="Adobe Caslon Pro" pitchFamily="18" charset="0"/>
              </a:rPr>
              <a:t>para las </a:t>
            </a:r>
            <a:r>
              <a:rPr lang="es-MX" sz="1800" dirty="0" smtClean="0">
                <a:solidFill>
                  <a:srgbClr val="807F83"/>
                </a:solidFill>
                <a:latin typeface="Adobe Caslon Pro" pitchFamily="18" charset="0"/>
                <a:ea typeface="Adobe Caslon Pro" pitchFamily="18" charset="0"/>
              </a:rPr>
              <a:t>PF, </a:t>
            </a:r>
            <a:r>
              <a:rPr lang="es-MX" sz="1800" dirty="0">
                <a:solidFill>
                  <a:srgbClr val="807F83"/>
                </a:solidFill>
                <a:latin typeface="Adobe Caslon Pro" pitchFamily="18" charset="0"/>
                <a:ea typeface="Adobe Caslon Pro" pitchFamily="18" charset="0"/>
              </a:rPr>
              <a:t>equivalente al valor anual de 40 </a:t>
            </a:r>
            <a:r>
              <a:rPr lang="es-MX" sz="1800" dirty="0" err="1">
                <a:solidFill>
                  <a:srgbClr val="807F83"/>
                </a:solidFill>
                <a:latin typeface="Adobe Caslon Pro" pitchFamily="18" charset="0"/>
                <a:ea typeface="Adobe Caslon Pro" pitchFamily="18" charset="0"/>
              </a:rPr>
              <a:t>UMA´s</a:t>
            </a:r>
            <a:r>
              <a:rPr lang="es-MX" sz="1800" dirty="0">
                <a:solidFill>
                  <a:srgbClr val="807F83"/>
                </a:solidFill>
                <a:latin typeface="Adobe Caslon Pro" pitchFamily="18" charset="0"/>
                <a:ea typeface="Adobe Caslon Pro" pitchFamily="18" charset="0"/>
              </a:rPr>
              <a:t> </a:t>
            </a:r>
            <a:r>
              <a:rPr lang="es-MX" sz="1500" dirty="0" smtClean="0">
                <a:solidFill>
                  <a:srgbClr val="807F83"/>
                </a:solidFill>
                <a:latin typeface="Adobe Caslon Pro" pitchFamily="18" charset="0"/>
                <a:ea typeface="Adobe Caslon Pro" pitchFamily="18" charset="0"/>
              </a:rPr>
              <a:t>($1,200,000.00 aprox.). Para </a:t>
            </a:r>
            <a:r>
              <a:rPr lang="es-MX" sz="1800" dirty="0" smtClean="0">
                <a:solidFill>
                  <a:srgbClr val="807F83"/>
                </a:solidFill>
                <a:latin typeface="Adobe Caslon Pro" pitchFamily="18" charset="0"/>
                <a:ea typeface="Adobe Caslon Pro" pitchFamily="18" charset="0"/>
              </a:rPr>
              <a:t>PM el </a:t>
            </a:r>
            <a:r>
              <a:rPr lang="es-MX" sz="1800" dirty="0">
                <a:solidFill>
                  <a:srgbClr val="807F83"/>
                </a:solidFill>
                <a:latin typeface="Adobe Caslon Pro" pitchFamily="18" charset="0"/>
                <a:ea typeface="Adobe Caslon Pro" pitchFamily="18" charset="0"/>
              </a:rPr>
              <a:t>valor anual de </a:t>
            </a:r>
            <a:r>
              <a:rPr lang="es-MX" sz="1800" dirty="0" smtClean="0">
                <a:solidFill>
                  <a:srgbClr val="807F83"/>
                </a:solidFill>
                <a:latin typeface="Adobe Caslon Pro" pitchFamily="18" charset="0"/>
                <a:ea typeface="Adobe Caslon Pro" pitchFamily="18" charset="0"/>
              </a:rPr>
              <a:t>20 </a:t>
            </a:r>
            <a:r>
              <a:rPr lang="es-MX" sz="1800" dirty="0" err="1" smtClean="0">
                <a:solidFill>
                  <a:srgbClr val="807F83"/>
                </a:solidFill>
                <a:latin typeface="Adobe Caslon Pro" pitchFamily="18" charset="0"/>
                <a:ea typeface="Adobe Caslon Pro" pitchFamily="18" charset="0"/>
              </a:rPr>
              <a:t>UMA´s</a:t>
            </a:r>
            <a:r>
              <a:rPr lang="es-MX" sz="1800" dirty="0">
                <a:solidFill>
                  <a:srgbClr val="807F83"/>
                </a:solidFill>
                <a:latin typeface="Adobe Caslon Pro" pitchFamily="18" charset="0"/>
                <a:ea typeface="Adobe Caslon Pro" pitchFamily="18" charset="0"/>
              </a:rPr>
              <a:t> </a:t>
            </a:r>
            <a:r>
              <a:rPr lang="es-MX" sz="1500" dirty="0" smtClean="0">
                <a:solidFill>
                  <a:srgbClr val="807F83"/>
                </a:solidFill>
                <a:latin typeface="Adobe Caslon Pro" pitchFamily="18" charset="0"/>
                <a:ea typeface="Adobe Caslon Pro" pitchFamily="18" charset="0"/>
              </a:rPr>
              <a:t>($600,000.00 aprox.)</a:t>
            </a:r>
            <a:r>
              <a:rPr lang="es-MX" sz="1800" dirty="0" smtClean="0">
                <a:solidFill>
                  <a:srgbClr val="807F83"/>
                </a:solidFill>
                <a:latin typeface="Adobe Caslon Pro" pitchFamily="18" charset="0"/>
                <a:ea typeface="Adobe Caslon Pro" pitchFamily="18" charset="0"/>
              </a:rPr>
              <a:t>, </a:t>
            </a:r>
            <a:r>
              <a:rPr lang="es-MX" sz="1800" dirty="0">
                <a:solidFill>
                  <a:srgbClr val="807F83"/>
                </a:solidFill>
                <a:latin typeface="Adobe Caslon Pro" pitchFamily="18" charset="0"/>
                <a:ea typeface="Adobe Caslon Pro" pitchFamily="18" charset="0"/>
              </a:rPr>
              <a:t>sin exceder del valor anual de 200 </a:t>
            </a:r>
            <a:r>
              <a:rPr lang="es-MX" sz="1800" dirty="0" err="1" smtClean="0">
                <a:solidFill>
                  <a:srgbClr val="807F83"/>
                </a:solidFill>
                <a:latin typeface="Adobe Caslon Pro" pitchFamily="18" charset="0"/>
                <a:ea typeface="Adobe Caslon Pro" pitchFamily="18" charset="0"/>
              </a:rPr>
              <a:t>UMA´s</a:t>
            </a:r>
            <a:r>
              <a:rPr lang="es-MX" sz="1800" dirty="0">
                <a:solidFill>
                  <a:srgbClr val="807F83"/>
                </a:solidFill>
                <a:latin typeface="Adobe Caslon Pro" pitchFamily="18" charset="0"/>
                <a:ea typeface="Adobe Caslon Pro" pitchFamily="18" charset="0"/>
              </a:rPr>
              <a:t> </a:t>
            </a:r>
            <a:r>
              <a:rPr lang="es-MX" sz="1500" dirty="0" smtClean="0">
                <a:solidFill>
                  <a:srgbClr val="807F83"/>
                </a:solidFill>
                <a:latin typeface="Adobe Caslon Pro" pitchFamily="18" charset="0"/>
                <a:ea typeface="Adobe Caslon Pro" pitchFamily="18" charset="0"/>
              </a:rPr>
              <a:t>($6,000,000.00 aprox.)</a:t>
            </a:r>
            <a:r>
              <a:rPr lang="es-MX" sz="1800" dirty="0" smtClean="0">
                <a:solidFill>
                  <a:srgbClr val="807F83"/>
                </a:solidFill>
                <a:latin typeface="Adobe Caslon Pro" pitchFamily="18" charset="0"/>
                <a:ea typeface="Adobe Caslon Pro" pitchFamily="18" charset="0"/>
              </a:rPr>
              <a:t>, </a:t>
            </a:r>
            <a:r>
              <a:rPr lang="es-MX" sz="1800" b="1" dirty="0" smtClean="0">
                <a:solidFill>
                  <a:srgbClr val="807F83"/>
                </a:solidFill>
                <a:latin typeface="Adobe Caslon Pro" pitchFamily="18" charset="0"/>
                <a:ea typeface="Adobe Caslon Pro" pitchFamily="18" charset="0"/>
              </a:rPr>
              <a:t>este último límite no es aplicable a ejidos y comunidades</a:t>
            </a:r>
            <a:r>
              <a:rPr lang="es-MX" sz="1800" dirty="0" smtClean="0">
                <a:solidFill>
                  <a:srgbClr val="807F83"/>
                </a:solidFill>
                <a:latin typeface="Adobe Caslon Pro" pitchFamily="18" charset="0"/>
                <a:ea typeface="Adobe Caslon Pro" pitchFamily="18" charset="0"/>
              </a:rPr>
              <a:t>.</a:t>
            </a:r>
            <a:endParaRPr lang="es-MX" sz="1800" dirty="0">
              <a:solidFill>
                <a:srgbClr val="807F83"/>
              </a:solidFill>
              <a:latin typeface="Adobe Caslon Pro" pitchFamily="18" charset="0"/>
              <a:ea typeface="Adobe Caslon Pro" pitchFamily="18" charset="0"/>
            </a:endParaRPr>
          </a:p>
          <a:p>
            <a:pPr marL="0" indent="0" algn="just">
              <a:buNone/>
              <a:defRPr/>
            </a:pPr>
            <a:endParaRPr lang="es-MX" sz="300" dirty="0">
              <a:solidFill>
                <a:srgbClr val="807F83"/>
              </a:solidFill>
              <a:latin typeface="Adobe Caslon Pro" pitchFamily="18" charset="0"/>
              <a:ea typeface="Adobe Caslon Pro" pitchFamily="18" charset="0"/>
            </a:endParaRPr>
          </a:p>
          <a:p>
            <a:pPr marL="0" indent="0" algn="just">
              <a:buNone/>
              <a:defRPr/>
            </a:pPr>
            <a:r>
              <a:rPr lang="es-MX" sz="1800" dirty="0" smtClean="0">
                <a:solidFill>
                  <a:srgbClr val="807F83"/>
                </a:solidFill>
                <a:latin typeface="Adobe Caslon Pro" pitchFamily="18" charset="0"/>
                <a:ea typeface="Adobe Caslon Pro" pitchFamily="18" charset="0"/>
              </a:rPr>
              <a:t>c) PF </a:t>
            </a:r>
            <a:r>
              <a:rPr lang="es-MX" sz="1800" dirty="0">
                <a:solidFill>
                  <a:srgbClr val="807F83"/>
                </a:solidFill>
                <a:latin typeface="Adobe Caslon Pro" pitchFamily="18" charset="0"/>
                <a:ea typeface="Adobe Caslon Pro" pitchFamily="18" charset="0"/>
              </a:rPr>
              <a:t>y </a:t>
            </a:r>
            <a:r>
              <a:rPr lang="es-MX" sz="1800" dirty="0" smtClean="0">
                <a:solidFill>
                  <a:srgbClr val="807F83"/>
                </a:solidFill>
                <a:latin typeface="Adobe Caslon Pro" pitchFamily="18" charset="0"/>
                <a:ea typeface="Adobe Caslon Pro" pitchFamily="18" charset="0"/>
              </a:rPr>
              <a:t>PM </a:t>
            </a:r>
            <a:r>
              <a:rPr lang="es-MX" sz="1800" dirty="0">
                <a:solidFill>
                  <a:srgbClr val="807F83"/>
                </a:solidFill>
                <a:latin typeface="Adobe Caslon Pro" pitchFamily="18" charset="0"/>
                <a:ea typeface="Adobe Caslon Pro" pitchFamily="18" charset="0"/>
              </a:rPr>
              <a:t>que se dediquen exclusivamente a las actividades primarias, y cuyos ingresos en el ejercicio se encuentren en un rango que exceda del nivel de ingresos exentos </a:t>
            </a:r>
            <a:r>
              <a:rPr lang="es-MX" sz="1800" dirty="0" smtClean="0">
                <a:solidFill>
                  <a:srgbClr val="807F83"/>
                </a:solidFill>
                <a:latin typeface="Adobe Caslon Pro" pitchFamily="18" charset="0"/>
                <a:ea typeface="Adobe Caslon Pro" pitchFamily="18" charset="0"/>
              </a:rPr>
              <a:t>mencionados en el </a:t>
            </a:r>
            <a:r>
              <a:rPr lang="es-MX" sz="1800" dirty="0">
                <a:solidFill>
                  <a:srgbClr val="807F83"/>
                </a:solidFill>
                <a:latin typeface="Adobe Caslon Pro" pitchFamily="18" charset="0"/>
                <a:ea typeface="Adobe Caslon Pro" pitchFamily="18" charset="0"/>
              </a:rPr>
              <a:t>punto anterior y hasta 423 del valor anual de la UMA </a:t>
            </a:r>
            <a:r>
              <a:rPr lang="es-MX" sz="1500" dirty="0">
                <a:solidFill>
                  <a:srgbClr val="807F83"/>
                </a:solidFill>
                <a:latin typeface="Adobe Caslon Pro" pitchFamily="18" charset="0"/>
                <a:ea typeface="Adobe Caslon Pro" pitchFamily="18" charset="0"/>
              </a:rPr>
              <a:t>($</a:t>
            </a:r>
            <a:r>
              <a:rPr lang="es-MX" sz="1500" dirty="0" smtClean="0">
                <a:solidFill>
                  <a:srgbClr val="807F83"/>
                </a:solidFill>
                <a:latin typeface="Adobe Caslon Pro" pitchFamily="18" charset="0"/>
                <a:ea typeface="Adobe Caslon Pro" pitchFamily="18" charset="0"/>
              </a:rPr>
              <a:t>13,000,000.00 </a:t>
            </a:r>
            <a:r>
              <a:rPr lang="es-MX" sz="1500" dirty="0" err="1">
                <a:solidFill>
                  <a:srgbClr val="807F83"/>
                </a:solidFill>
                <a:latin typeface="Adobe Caslon Pro" pitchFamily="18" charset="0"/>
                <a:ea typeface="Adobe Caslon Pro" pitchFamily="18" charset="0"/>
              </a:rPr>
              <a:t>aprox</a:t>
            </a:r>
            <a:r>
              <a:rPr lang="es-MX" sz="1500" dirty="0">
                <a:solidFill>
                  <a:srgbClr val="807F83"/>
                </a:solidFill>
                <a:latin typeface="Adobe Caslon Pro" pitchFamily="18" charset="0"/>
                <a:ea typeface="Adobe Caslon Pro" pitchFamily="18" charset="0"/>
              </a:rPr>
              <a:t>)</a:t>
            </a:r>
            <a:r>
              <a:rPr lang="es-MX" sz="1800" dirty="0">
                <a:solidFill>
                  <a:srgbClr val="807F83"/>
                </a:solidFill>
                <a:latin typeface="Adobe Caslon Pro" pitchFamily="18" charset="0"/>
                <a:ea typeface="Adobe Caslon Pro" pitchFamily="18" charset="0"/>
              </a:rPr>
              <a:t>, al </a:t>
            </a:r>
            <a:r>
              <a:rPr lang="es-MX" sz="1800" dirty="0" smtClean="0">
                <a:solidFill>
                  <a:srgbClr val="807F83"/>
                </a:solidFill>
                <a:latin typeface="Adobe Caslon Pro" pitchFamily="18" charset="0"/>
                <a:ea typeface="Adobe Caslon Pro" pitchFamily="18" charset="0"/>
              </a:rPr>
              <a:t>ISR </a:t>
            </a:r>
            <a:r>
              <a:rPr lang="es-MX" sz="1800" dirty="0">
                <a:solidFill>
                  <a:srgbClr val="807F83"/>
                </a:solidFill>
                <a:latin typeface="Adobe Caslon Pro" pitchFamily="18" charset="0"/>
                <a:ea typeface="Adobe Caslon Pro" pitchFamily="18" charset="0"/>
              </a:rPr>
              <a:t>que determinen, podrán aplicar la siguiente </a:t>
            </a:r>
            <a:r>
              <a:rPr lang="es-MX" sz="1800" dirty="0" smtClean="0">
                <a:solidFill>
                  <a:srgbClr val="807F83"/>
                </a:solidFill>
                <a:latin typeface="Adobe Caslon Pro" pitchFamily="18" charset="0"/>
                <a:ea typeface="Adobe Caslon Pro" pitchFamily="18" charset="0"/>
              </a:rPr>
              <a:t>reducción: </a:t>
            </a:r>
            <a:endParaRPr lang="es-MX" sz="300" dirty="0">
              <a:solidFill>
                <a:srgbClr val="807F83"/>
              </a:solidFill>
              <a:latin typeface="Adobe Caslon Pro" pitchFamily="18" charset="0"/>
              <a:ea typeface="Adobe Caslon Pro" pitchFamily="18" charset="0"/>
            </a:endParaRPr>
          </a:p>
          <a:p>
            <a:pPr marL="0" indent="0" algn="just">
              <a:buNone/>
              <a:defRPr/>
            </a:pPr>
            <a:r>
              <a:rPr lang="es-MX" sz="1800" dirty="0">
                <a:solidFill>
                  <a:srgbClr val="807F83"/>
                </a:solidFill>
                <a:latin typeface="Adobe Caslon Pro" pitchFamily="18" charset="0"/>
                <a:ea typeface="Adobe Caslon Pro" pitchFamily="18" charset="0"/>
              </a:rPr>
              <a:t>	• Personas Físicas 40%, de tal manera que la tasa máxima será del 21% </a:t>
            </a:r>
          </a:p>
          <a:p>
            <a:pPr marL="0" indent="0" algn="just">
              <a:buNone/>
              <a:defRPr/>
            </a:pPr>
            <a:r>
              <a:rPr lang="es-MX" sz="1800" dirty="0">
                <a:solidFill>
                  <a:srgbClr val="807F83"/>
                </a:solidFill>
                <a:latin typeface="Adobe Caslon Pro" pitchFamily="18" charset="0"/>
                <a:ea typeface="Adobe Caslon Pro" pitchFamily="18" charset="0"/>
              </a:rPr>
              <a:t>	• Personas Morales 30% , resultando una tasa del 21</a:t>
            </a:r>
            <a:r>
              <a:rPr lang="es-MX" sz="1800" dirty="0" smtClean="0">
                <a:solidFill>
                  <a:srgbClr val="807F83"/>
                </a:solidFill>
                <a:latin typeface="Adobe Caslon Pro" pitchFamily="18" charset="0"/>
                <a:ea typeface="Adobe Caslon Pro" pitchFamily="18" charset="0"/>
              </a:rPr>
              <a:t>%</a:t>
            </a:r>
          </a:p>
          <a:p>
            <a:pPr marL="0" indent="0" algn="just">
              <a:buNone/>
              <a:defRPr/>
            </a:pPr>
            <a:endParaRPr lang="es-MX" sz="300" dirty="0">
              <a:solidFill>
                <a:srgbClr val="807F83"/>
              </a:solidFill>
              <a:latin typeface="Adobe Caslon Pro" pitchFamily="18" charset="0"/>
              <a:ea typeface="Adobe Caslon Pro" pitchFamily="18" charset="0"/>
            </a:endParaRPr>
          </a:p>
          <a:p>
            <a:pPr marL="0" lvl="2" indent="0" algn="just" fontAlgn="base">
              <a:spcBef>
                <a:spcPts val="1000"/>
              </a:spcBef>
              <a:spcAft>
                <a:spcPct val="0"/>
              </a:spcAft>
              <a:buNone/>
              <a:defRPr/>
            </a:pPr>
            <a:r>
              <a:rPr lang="es-ES" sz="1800" dirty="0" smtClean="0">
                <a:solidFill>
                  <a:srgbClr val="807F83"/>
                </a:solidFill>
                <a:latin typeface="Adobe Caslon Pro" pitchFamily="18" charset="0"/>
                <a:ea typeface="Adobe Caslon Pro" pitchFamily="18" charset="0"/>
              </a:rPr>
              <a:t>d) Las sociedades o asociaciones de productores, que se dediquen exclusivamente a las actividades primarias, constituidas exclusivamente por socios o asociados personas físicas y que cada socio o asociado tenga ingresos superiores al valor anual de 20 </a:t>
            </a:r>
            <a:r>
              <a:rPr lang="es-ES" sz="1800" dirty="0" err="1" smtClean="0">
                <a:solidFill>
                  <a:srgbClr val="807F83"/>
                </a:solidFill>
                <a:latin typeface="Adobe Caslon Pro" pitchFamily="18" charset="0"/>
                <a:ea typeface="Adobe Caslon Pro" pitchFamily="18" charset="0"/>
              </a:rPr>
              <a:t>UMA´s</a:t>
            </a:r>
            <a:r>
              <a:rPr lang="es-ES" sz="1800" dirty="0" smtClean="0">
                <a:solidFill>
                  <a:srgbClr val="807F83"/>
                </a:solidFill>
                <a:latin typeface="Adobe Caslon Pro" pitchFamily="18" charset="0"/>
                <a:ea typeface="Adobe Caslon Pro" pitchFamily="18" charset="0"/>
              </a:rPr>
              <a:t>, sin exceder de 423 el valor anual de la UMA, sin que en su totalidad los ingresos en el ejercicio de la sociedad o asociación excedan del valor anual de 4230 </a:t>
            </a:r>
            <a:r>
              <a:rPr lang="es-ES" sz="1800" dirty="0" err="1" smtClean="0">
                <a:solidFill>
                  <a:srgbClr val="807F83"/>
                </a:solidFill>
                <a:latin typeface="Adobe Caslon Pro" pitchFamily="18" charset="0"/>
                <a:ea typeface="Adobe Caslon Pro" pitchFamily="18" charset="0"/>
              </a:rPr>
              <a:t>UMA´s</a:t>
            </a:r>
            <a:r>
              <a:rPr lang="es-ES" sz="1800" dirty="0" smtClean="0">
                <a:solidFill>
                  <a:srgbClr val="807F83"/>
                </a:solidFill>
                <a:latin typeface="Adobe Caslon Pro" pitchFamily="18" charset="0"/>
                <a:ea typeface="Adobe Caslon Pro" pitchFamily="18" charset="0"/>
              </a:rPr>
              <a:t> les será aplicable la exención del valor anual de 20 </a:t>
            </a:r>
            <a:r>
              <a:rPr lang="es-ES" sz="1800" dirty="0" err="1" smtClean="0">
                <a:solidFill>
                  <a:srgbClr val="807F83"/>
                </a:solidFill>
                <a:latin typeface="Adobe Caslon Pro" pitchFamily="18" charset="0"/>
                <a:ea typeface="Adobe Caslon Pro" pitchFamily="18" charset="0"/>
              </a:rPr>
              <a:t>UMA´s</a:t>
            </a:r>
            <a:r>
              <a:rPr lang="es-ES" sz="1800" dirty="0" smtClean="0">
                <a:solidFill>
                  <a:srgbClr val="807F83"/>
                </a:solidFill>
                <a:latin typeface="Adobe Caslon Pro" pitchFamily="18" charset="0"/>
                <a:ea typeface="Adobe Caslon Pro" pitchFamily="18" charset="0"/>
              </a:rPr>
              <a:t> y por el excedente se pagará el impuesto, reduciéndose en un 30%.</a:t>
            </a:r>
            <a:endParaRPr lang="es-MX" sz="1800" dirty="0">
              <a:solidFill>
                <a:srgbClr val="807F83"/>
              </a:solidFill>
              <a:latin typeface="Adobe Caslon Pro" pitchFamily="18" charset="0"/>
              <a:ea typeface="Adobe Caslon Pro" pitchFamily="18" charset="0"/>
            </a:endParaRPr>
          </a:p>
        </p:txBody>
      </p:sp>
    </p:spTree>
    <p:extLst>
      <p:ext uri="{BB962C8B-B14F-4D97-AF65-F5344CB8AC3E}">
        <p14:creationId xmlns:p14="http://schemas.microsoft.com/office/powerpoint/2010/main" val="912967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0" hangingPunct="0"/>
            <a:r>
              <a:rPr lang="es-MX" altLang="es-MX" sz="2600" b="1" dirty="0">
                <a:solidFill>
                  <a:srgbClr val="807F83"/>
                </a:solidFill>
                <a:latin typeface="Trajan Pro" panose="02020502050506020301" pitchFamily="18" charset="0"/>
                <a:ea typeface="Adobe Caslon Pro" panose="0205050205050A020403" pitchFamily="18" charset="0"/>
                <a:cs typeface="Arial" panose="020B0604020202020204" pitchFamily="34" charset="0"/>
              </a:rPr>
              <a:t>Sector Primario. </a:t>
            </a:r>
            <a:r>
              <a:rPr lang="es-MX" altLang="es-MX" sz="2600" b="1" dirty="0" smtClean="0">
                <a:solidFill>
                  <a:srgbClr val="807F83"/>
                </a:solidFill>
                <a:latin typeface="Trajan Pro" panose="02020502050506020301" pitchFamily="18" charset="0"/>
                <a:ea typeface="Adobe Caslon Pro" panose="0205050205050A020403" pitchFamily="18" charset="0"/>
                <a:cs typeface="Arial" panose="020B0604020202020204" pitchFamily="34" charset="0"/>
              </a:rPr>
              <a:t>(3/3)</a:t>
            </a:r>
            <a:endParaRPr lang="es-MX" sz="2600" b="1" dirty="0">
              <a:solidFill>
                <a:srgbClr val="807F83"/>
              </a:solidFill>
              <a:latin typeface="Trajan Pro" panose="02020502050506020301" pitchFamily="18" charset="0"/>
              <a:ea typeface="Adobe Caslon Pro" panose="0205050205050A020403" pitchFamily="18" charset="0"/>
              <a:cs typeface="Arial" panose="020B0604020202020204" pitchFamily="34" charset="0"/>
            </a:endParaRPr>
          </a:p>
        </p:txBody>
      </p:sp>
      <p:sp>
        <p:nvSpPr>
          <p:cNvPr id="3" name="Marcador de contenido 2"/>
          <p:cNvSpPr>
            <a:spLocks noGrp="1"/>
          </p:cNvSpPr>
          <p:nvPr>
            <p:ph idx="1"/>
          </p:nvPr>
        </p:nvSpPr>
        <p:spPr>
          <a:xfrm>
            <a:off x="846667" y="1363135"/>
            <a:ext cx="10515600" cy="5266266"/>
          </a:xfrm>
        </p:spPr>
        <p:txBody>
          <a:bodyPr>
            <a:normAutofit fontScale="85000" lnSpcReduction="20000"/>
          </a:bodyPr>
          <a:lstStyle/>
          <a:p>
            <a:pPr marL="0" lvl="2" indent="0" algn="just" fontAlgn="base">
              <a:spcBef>
                <a:spcPts val="1000"/>
              </a:spcBef>
              <a:spcAft>
                <a:spcPct val="0"/>
              </a:spcAft>
              <a:buNone/>
              <a:defRPr/>
            </a:pPr>
            <a:endParaRPr lang="es-MX" dirty="0" smtClean="0">
              <a:solidFill>
                <a:srgbClr val="807F83"/>
              </a:solidFill>
              <a:latin typeface="Adobe Caslon Pro" pitchFamily="18" charset="0"/>
              <a:ea typeface="Adobe Caslon Pro" pitchFamily="18" charset="0"/>
            </a:endParaRPr>
          </a:p>
          <a:p>
            <a:pPr marL="0" lvl="2" indent="0" algn="just" fontAlgn="base">
              <a:spcBef>
                <a:spcPts val="1000"/>
              </a:spcBef>
              <a:spcAft>
                <a:spcPct val="0"/>
              </a:spcAft>
              <a:buNone/>
              <a:defRPr/>
            </a:pPr>
            <a:r>
              <a:rPr lang="es-MX" dirty="0" smtClean="0">
                <a:solidFill>
                  <a:srgbClr val="807F83"/>
                </a:solidFill>
                <a:latin typeface="Adobe Caslon Pro" pitchFamily="18" charset="0"/>
                <a:ea typeface="Adobe Caslon Pro" pitchFamily="18" charset="0"/>
              </a:rPr>
              <a:t>e) Exención equivalente a una UMA anual ($30,000.00).  Para PF </a:t>
            </a:r>
            <a:r>
              <a:rPr lang="es-MX" dirty="0">
                <a:solidFill>
                  <a:srgbClr val="807F83"/>
                </a:solidFill>
                <a:latin typeface="Adobe Caslon Pro" pitchFamily="18" charset="0"/>
                <a:ea typeface="Adobe Caslon Pro" pitchFamily="18" charset="0"/>
              </a:rPr>
              <a:t>que obtengan ingresos </a:t>
            </a:r>
            <a:r>
              <a:rPr lang="es-MX" dirty="0" smtClean="0">
                <a:solidFill>
                  <a:srgbClr val="807F83"/>
                </a:solidFill>
                <a:latin typeface="Adobe Caslon Pro" pitchFamily="18" charset="0"/>
                <a:ea typeface="Adobe Caslon Pro" pitchFamily="18" charset="0"/>
              </a:rPr>
              <a:t>por actividades del sector primario, </a:t>
            </a:r>
            <a:r>
              <a:rPr lang="es-MX" dirty="0">
                <a:solidFill>
                  <a:srgbClr val="807F83"/>
                </a:solidFill>
                <a:latin typeface="Adobe Caslon Pro" pitchFamily="18" charset="0"/>
                <a:ea typeface="Adobe Caslon Pro" pitchFamily="18" charset="0"/>
              </a:rPr>
              <a:t>y que dichos ingresos representen cuando menos el 25% de sus ingresos totales en el ejercicio, sin incluir los ingresos por las enajenaciones de activos fijos o activos fijos y terrenos, de su propiedad que hubiesen estado afectos a las citadas actividades, y que además sus ingresos totales en el ejercicio no rebasen 8 </a:t>
            </a:r>
            <a:r>
              <a:rPr lang="es-MX" dirty="0" smtClean="0">
                <a:solidFill>
                  <a:srgbClr val="807F83"/>
                </a:solidFill>
                <a:latin typeface="Adobe Caslon Pro" pitchFamily="18" charset="0"/>
                <a:ea typeface="Adobe Caslon Pro" pitchFamily="18" charset="0"/>
              </a:rPr>
              <a:t>UMAS anuales ($246,000.00).</a:t>
            </a:r>
          </a:p>
          <a:p>
            <a:pPr marL="342900" lvl="2" indent="-342900" algn="just" fontAlgn="base">
              <a:spcBef>
                <a:spcPts val="1000"/>
              </a:spcBef>
              <a:spcAft>
                <a:spcPct val="0"/>
              </a:spcAft>
              <a:buFont typeface="+mj-lt"/>
              <a:buAutoNum type="alphaLcParenR" startAt="5"/>
              <a:defRPr/>
            </a:pPr>
            <a:endParaRPr lang="es-MX" sz="600" dirty="0" smtClean="0">
              <a:solidFill>
                <a:srgbClr val="807F83"/>
              </a:solidFill>
              <a:latin typeface="Adobe Caslon Pro" pitchFamily="18" charset="0"/>
              <a:ea typeface="Adobe Caslon Pro" pitchFamily="18" charset="0"/>
            </a:endParaRPr>
          </a:p>
          <a:p>
            <a:pPr marL="0" lvl="2" indent="0" algn="ctr" fontAlgn="base">
              <a:spcBef>
                <a:spcPts val="1000"/>
              </a:spcBef>
              <a:spcAft>
                <a:spcPct val="0"/>
              </a:spcAft>
              <a:buNone/>
              <a:defRPr/>
            </a:pPr>
            <a:r>
              <a:rPr lang="es-MX" b="1" dirty="0" smtClean="0">
                <a:solidFill>
                  <a:srgbClr val="807F83"/>
                </a:solidFill>
                <a:latin typeface="Adobe Caslon Pro" pitchFamily="18" charset="0"/>
                <a:ea typeface="Adobe Caslon Pro" pitchFamily="18" charset="0"/>
              </a:rPr>
              <a:t>Facilidades Administrativas</a:t>
            </a:r>
          </a:p>
          <a:p>
            <a:pPr marL="0" lvl="2" indent="0" algn="ctr" fontAlgn="base">
              <a:spcBef>
                <a:spcPts val="1000"/>
              </a:spcBef>
              <a:spcAft>
                <a:spcPct val="0"/>
              </a:spcAft>
              <a:buNone/>
              <a:defRPr/>
            </a:pPr>
            <a:endParaRPr lang="es-MX" sz="600" b="1" dirty="0">
              <a:solidFill>
                <a:srgbClr val="807F83"/>
              </a:solidFill>
              <a:latin typeface="Adobe Caslon Pro" pitchFamily="18" charset="0"/>
              <a:ea typeface="Adobe Caslon Pro" pitchFamily="18" charset="0"/>
            </a:endParaRPr>
          </a:p>
          <a:p>
            <a:pPr marL="541338" lvl="0" indent="-541338" algn="just" defTabSz="457200" eaLnBrk="0" fontAlgn="base" hangingPunct="0">
              <a:lnSpc>
                <a:spcPct val="100000"/>
              </a:lnSpc>
              <a:spcBef>
                <a:spcPct val="20000"/>
              </a:spcBef>
              <a:spcAft>
                <a:spcPct val="0"/>
              </a:spcAft>
              <a:defRPr/>
            </a:pPr>
            <a:endParaRPr lang="es-MX" sz="100" dirty="0" smtClean="0">
              <a:solidFill>
                <a:srgbClr val="807F83"/>
              </a:solidFill>
              <a:latin typeface="Adobe Caslon Pro" pitchFamily="18" charset="0"/>
            </a:endParaRPr>
          </a:p>
          <a:p>
            <a:pPr marL="449263" indent="-449263" algn="just" defTabSz="457200" eaLnBrk="0" fontAlgn="base" hangingPunct="0">
              <a:lnSpc>
                <a:spcPct val="100000"/>
              </a:lnSpc>
              <a:spcBef>
                <a:spcPct val="20000"/>
              </a:spcBef>
              <a:spcAft>
                <a:spcPct val="0"/>
              </a:spcAft>
              <a:buNone/>
              <a:defRPr/>
            </a:pPr>
            <a:r>
              <a:rPr lang="es-MX" sz="2000" dirty="0" smtClean="0">
                <a:solidFill>
                  <a:srgbClr val="807F83"/>
                </a:solidFill>
                <a:latin typeface="Adobe Caslon Pro" pitchFamily="18" charset="0"/>
                <a:ea typeface="Adobe Caslon Pro" pitchFamily="18" charset="0"/>
              </a:rPr>
              <a:t>1.	Deducción de </a:t>
            </a:r>
            <a:r>
              <a:rPr lang="es-MX" sz="2000" dirty="0">
                <a:solidFill>
                  <a:srgbClr val="807F83"/>
                </a:solidFill>
                <a:latin typeface="Adobe Caslon Pro" pitchFamily="18" charset="0"/>
                <a:ea typeface="Adobe Caslon Pro" pitchFamily="18" charset="0"/>
              </a:rPr>
              <a:t>las erogaciones que realicen por concepto de mano de obra de trabajadores eventuales del campo, alimentación de ganado y gastos menores, hasta por el 10 por ciento del total de sus ingresos propios, sin exceder de $800,000.00</a:t>
            </a:r>
            <a:r>
              <a:rPr lang="es-MX" sz="2000" dirty="0" smtClean="0">
                <a:solidFill>
                  <a:srgbClr val="807F83"/>
                </a:solidFill>
                <a:latin typeface="Adobe Caslon Pro" pitchFamily="18" charset="0"/>
                <a:ea typeface="Adobe Caslon Pro" pitchFamily="18" charset="0"/>
              </a:rPr>
              <a:t>.</a:t>
            </a:r>
          </a:p>
          <a:p>
            <a:pPr marL="0" indent="0" algn="just" defTabSz="457200" eaLnBrk="0" fontAlgn="base" hangingPunct="0">
              <a:lnSpc>
                <a:spcPct val="100000"/>
              </a:lnSpc>
              <a:spcBef>
                <a:spcPct val="20000"/>
              </a:spcBef>
              <a:spcAft>
                <a:spcPct val="0"/>
              </a:spcAft>
              <a:buNone/>
              <a:defRPr/>
            </a:pPr>
            <a:endParaRPr lang="es-MX" sz="1800" dirty="0">
              <a:solidFill>
                <a:srgbClr val="807F83"/>
              </a:solidFill>
              <a:latin typeface="Adobe Caslon Pro" pitchFamily="18" charset="0"/>
              <a:ea typeface="Adobe Caslon Pro" pitchFamily="18" charset="0"/>
            </a:endParaRPr>
          </a:p>
          <a:p>
            <a:pPr marL="449263" indent="-449263" algn="just" defTabSz="457200" eaLnBrk="0" fontAlgn="base" hangingPunct="0">
              <a:lnSpc>
                <a:spcPct val="100000"/>
              </a:lnSpc>
              <a:spcBef>
                <a:spcPct val="20000"/>
              </a:spcBef>
              <a:spcAft>
                <a:spcPct val="0"/>
              </a:spcAft>
              <a:buNone/>
              <a:defRPr/>
            </a:pPr>
            <a:r>
              <a:rPr lang="es-MX" sz="1800" dirty="0" smtClean="0">
                <a:solidFill>
                  <a:srgbClr val="807F83"/>
                </a:solidFill>
                <a:latin typeface="Adobe Caslon Pro" pitchFamily="18" charset="0"/>
                <a:ea typeface="Adobe Caslon Pro" pitchFamily="18" charset="0"/>
              </a:rPr>
              <a:t>2.	En materia de trabajadores eventuales del campo, opción para enterar </a:t>
            </a:r>
            <a:r>
              <a:rPr lang="es-MX" sz="1800" dirty="0">
                <a:solidFill>
                  <a:srgbClr val="807F83"/>
                </a:solidFill>
                <a:latin typeface="Adobe Caslon Pro" pitchFamily="18" charset="0"/>
                <a:ea typeface="Adobe Caslon Pro" pitchFamily="18" charset="0"/>
              </a:rPr>
              <a:t>el 4% por concepto de retenciones del ISR, correspondiente a los pagos efectivamente realizados por concepto de mano de obra, siempre que los pagos efectuados a cada trabajador eventual del campo no excedan al día de $353.00 en la Zona Libre de la Frontera Norte y de $205.00 en el resto del país</a:t>
            </a:r>
          </a:p>
          <a:p>
            <a:pPr marL="0" indent="0" algn="just" defTabSz="457200" eaLnBrk="0" fontAlgn="base" hangingPunct="0">
              <a:lnSpc>
                <a:spcPct val="100000"/>
              </a:lnSpc>
              <a:spcBef>
                <a:spcPct val="20000"/>
              </a:spcBef>
              <a:spcAft>
                <a:spcPct val="0"/>
              </a:spcAft>
              <a:buNone/>
              <a:defRPr/>
            </a:pPr>
            <a:endParaRPr lang="es-MX" sz="1800" dirty="0" smtClean="0">
              <a:solidFill>
                <a:srgbClr val="807F83"/>
              </a:solidFill>
              <a:latin typeface="Adobe Caslon Pro" pitchFamily="18" charset="0"/>
              <a:ea typeface="Adobe Caslon Pro" pitchFamily="18" charset="0"/>
            </a:endParaRPr>
          </a:p>
          <a:p>
            <a:pPr marL="342900" indent="-342900" algn="just" defTabSz="457200" eaLnBrk="0" fontAlgn="base" hangingPunct="0">
              <a:lnSpc>
                <a:spcPct val="100000"/>
              </a:lnSpc>
              <a:spcBef>
                <a:spcPct val="20000"/>
              </a:spcBef>
              <a:spcAft>
                <a:spcPct val="0"/>
              </a:spcAft>
              <a:buAutoNum type="arabicPeriod" startAt="3"/>
              <a:defRPr/>
            </a:pPr>
            <a:r>
              <a:rPr lang="es-MX" sz="1800" dirty="0" smtClean="0">
                <a:solidFill>
                  <a:srgbClr val="807F83"/>
                </a:solidFill>
                <a:latin typeface="Adobe Caslon Pro" pitchFamily="18" charset="0"/>
                <a:ea typeface="Adobe Caslon Pro" pitchFamily="18" charset="0"/>
              </a:rPr>
              <a:t>Opción </a:t>
            </a:r>
            <a:r>
              <a:rPr lang="es-MX" sz="1800" dirty="0">
                <a:solidFill>
                  <a:srgbClr val="807F83"/>
                </a:solidFill>
                <a:latin typeface="Adobe Caslon Pro" pitchFamily="18" charset="0"/>
                <a:ea typeface="Adobe Caslon Pro" pitchFamily="18" charset="0"/>
              </a:rPr>
              <a:t>para realizar pagos provisionales semestrales del ISR</a:t>
            </a:r>
            <a:r>
              <a:rPr lang="es-MX" sz="1800" dirty="0" smtClean="0">
                <a:solidFill>
                  <a:srgbClr val="807F83"/>
                </a:solidFill>
                <a:latin typeface="Adobe Caslon Pro" pitchFamily="18" charset="0"/>
                <a:ea typeface="Adobe Caslon Pro" pitchFamily="18" charset="0"/>
              </a:rPr>
              <a:t>.</a:t>
            </a:r>
          </a:p>
          <a:p>
            <a:pPr marL="342900" indent="-342900" algn="just" defTabSz="457200" eaLnBrk="0" fontAlgn="base" hangingPunct="0">
              <a:lnSpc>
                <a:spcPct val="100000"/>
              </a:lnSpc>
              <a:spcBef>
                <a:spcPct val="20000"/>
              </a:spcBef>
              <a:spcAft>
                <a:spcPct val="0"/>
              </a:spcAft>
              <a:buFont typeface="Arial" panose="020B0604020202020204" pitchFamily="34" charset="0"/>
              <a:buAutoNum type="arabicPeriod" startAt="3"/>
              <a:defRPr/>
            </a:pPr>
            <a:endParaRPr lang="es-MX" sz="1800" dirty="0" smtClean="0">
              <a:solidFill>
                <a:srgbClr val="807F83"/>
              </a:solidFill>
              <a:latin typeface="Adobe Caslon Pro" pitchFamily="18" charset="0"/>
              <a:ea typeface="Adobe Caslon Pro" pitchFamily="18" charset="0"/>
            </a:endParaRPr>
          </a:p>
          <a:p>
            <a:pPr marL="342900" indent="-342900" algn="just" defTabSz="457200" eaLnBrk="0" fontAlgn="base" hangingPunct="0">
              <a:lnSpc>
                <a:spcPct val="100000"/>
              </a:lnSpc>
              <a:spcBef>
                <a:spcPct val="20000"/>
              </a:spcBef>
              <a:spcAft>
                <a:spcPct val="0"/>
              </a:spcAft>
              <a:buFont typeface="Arial" panose="020B0604020202020204" pitchFamily="34" charset="0"/>
              <a:buAutoNum type="arabicPeriod" startAt="3"/>
              <a:defRPr/>
            </a:pPr>
            <a:r>
              <a:rPr lang="es-MX" sz="1800" dirty="0" smtClean="0">
                <a:solidFill>
                  <a:srgbClr val="807F83"/>
                </a:solidFill>
                <a:latin typeface="Adobe Caslon Pro" pitchFamily="18" charset="0"/>
                <a:ea typeface="Adobe Caslon Pro" pitchFamily="18" charset="0"/>
              </a:rPr>
              <a:t>Facilidad </a:t>
            </a:r>
            <a:r>
              <a:rPr lang="es-MX" sz="1800" dirty="0">
                <a:solidFill>
                  <a:srgbClr val="807F83"/>
                </a:solidFill>
                <a:latin typeface="Adobe Caslon Pro" pitchFamily="18" charset="0"/>
                <a:ea typeface="Adobe Caslon Pro" pitchFamily="18" charset="0"/>
              </a:rPr>
              <a:t>para no usar medios electrónicos de pago siempre que el monto no exceda de 5,000.00 pesos, y no sea a una misma persona y en un mismo mes. Cuando los contribuyentes adquieran combustible, podrán hacerlo con medios distintos de los electrónicos, siempre que no excedan del 15% del total de gasto por combustible para su actividad.</a:t>
            </a:r>
          </a:p>
          <a:p>
            <a:pPr marL="342900" indent="-342900" algn="just" defTabSz="457200" eaLnBrk="0" fontAlgn="base" hangingPunct="0">
              <a:lnSpc>
                <a:spcPct val="100000"/>
              </a:lnSpc>
              <a:spcBef>
                <a:spcPct val="20000"/>
              </a:spcBef>
              <a:spcAft>
                <a:spcPct val="0"/>
              </a:spcAft>
              <a:buAutoNum type="arabicPeriod" startAt="3"/>
              <a:defRPr/>
            </a:pPr>
            <a:endParaRPr lang="es-MX" sz="1800" dirty="0">
              <a:solidFill>
                <a:srgbClr val="807F83"/>
              </a:solidFill>
              <a:latin typeface="Adobe Caslon Pro" pitchFamily="18" charset="0"/>
              <a:ea typeface="Adobe Caslon Pro" pitchFamily="18" charset="0"/>
            </a:endParaRPr>
          </a:p>
          <a:p>
            <a:pPr marL="541338" lvl="0" indent="-541338" algn="just" defTabSz="457200" eaLnBrk="0" fontAlgn="base" hangingPunct="0">
              <a:lnSpc>
                <a:spcPct val="100000"/>
              </a:lnSpc>
              <a:spcBef>
                <a:spcPct val="20000"/>
              </a:spcBef>
              <a:spcAft>
                <a:spcPct val="0"/>
              </a:spcAft>
              <a:defRPr/>
            </a:pPr>
            <a:endParaRPr lang="es-MX" sz="1500" dirty="0">
              <a:solidFill>
                <a:srgbClr val="807F83"/>
              </a:solidFill>
              <a:latin typeface="Adobe Caslon Pro" pitchFamily="18" charset="0"/>
            </a:endParaRPr>
          </a:p>
          <a:p>
            <a:endParaRPr lang="es-MX" dirty="0"/>
          </a:p>
        </p:txBody>
      </p:sp>
    </p:spTree>
    <p:extLst>
      <p:ext uri="{BB962C8B-B14F-4D97-AF65-F5344CB8AC3E}">
        <p14:creationId xmlns:p14="http://schemas.microsoft.com/office/powerpoint/2010/main" val="598336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title"/>
          </p:nvPr>
        </p:nvSpPr>
        <p:spPr bwMode="auto">
          <a:xfrm>
            <a:off x="838200" y="815540"/>
            <a:ext cx="105156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400" b="1" dirty="0" smtClean="0">
                <a:latin typeface="Trajan Pro" panose="02020502050506020301" pitchFamily="18" charset="0"/>
                <a:cs typeface="Arial" panose="020B0604020202020204" pitchFamily="34" charset="0"/>
              </a:rPr>
              <a:t>Sociedades Cooperativas de Producción (art. 194 LISR)</a:t>
            </a:r>
            <a:endParaRPr lang="es-MX" altLang="es-MX" sz="2400" b="1" dirty="0">
              <a:latin typeface="Trajan Pro" panose="02020502050506020301" pitchFamily="18" charset="0"/>
              <a:cs typeface="Arial" panose="020B0604020202020204" pitchFamily="34" charset="0"/>
            </a:endParaRPr>
          </a:p>
        </p:txBody>
      </p:sp>
      <p:sp>
        <p:nvSpPr>
          <p:cNvPr id="6" name="3 Rectángulo"/>
          <p:cNvSpPr>
            <a:spLocks noGrp="1"/>
          </p:cNvSpPr>
          <p:nvPr>
            <p:ph idx="1"/>
          </p:nvPr>
        </p:nvSpPr>
        <p:spPr>
          <a:xfrm>
            <a:off x="838200" y="1305671"/>
            <a:ext cx="10515600" cy="4930581"/>
          </a:xfrm>
          <a:prstGeom prst="rect">
            <a:avLst/>
          </a:prstGeom>
        </p:spPr>
        <p:txBody>
          <a:bodyPr>
            <a:spAutoFit/>
          </a:bodyPr>
          <a:lstStyle/>
          <a:p>
            <a:pPr marL="0" indent="0" algn="just">
              <a:buNone/>
              <a:defRPr/>
            </a:pPr>
            <a:endParaRPr lang="es-MX" sz="1900" dirty="0" smtClean="0">
              <a:solidFill>
                <a:srgbClr val="807F83"/>
              </a:solidFill>
              <a:latin typeface="Adobe Caslon Pro" pitchFamily="18" charset="0"/>
              <a:ea typeface="Adobe Caslon Pro" pitchFamily="18" charset="0"/>
            </a:endParaRPr>
          </a:p>
          <a:p>
            <a:pPr marL="0" indent="0" algn="just">
              <a:buNone/>
              <a:defRPr/>
            </a:pPr>
            <a:r>
              <a:rPr lang="es-MX" sz="1900" dirty="0" smtClean="0">
                <a:solidFill>
                  <a:srgbClr val="807F83"/>
                </a:solidFill>
                <a:latin typeface="Adobe Caslon Pro" pitchFamily="18" charset="0"/>
                <a:ea typeface="Adobe Caslon Pro" pitchFamily="18" charset="0"/>
              </a:rPr>
              <a:t>Las sociedades cooperativas deberán estar constituidas por socios personas físicas y, en lugar de aplicar lo dispuesto en el Título II de la Ley del ISR, podrán optar por pagar el ISR en términos del artículo 194 de la LISR con los siguientes beneficios:</a:t>
            </a:r>
          </a:p>
          <a:p>
            <a:pPr marL="0" indent="0" algn="just">
              <a:buNone/>
              <a:defRPr/>
            </a:pPr>
            <a:endParaRPr lang="es-MX" sz="1900" dirty="0" smtClean="0">
              <a:solidFill>
                <a:srgbClr val="807F83"/>
              </a:solidFill>
              <a:latin typeface="Adobe Caslon Pro" pitchFamily="18" charset="0"/>
              <a:ea typeface="Adobe Caslon Pro" pitchFamily="18" charset="0"/>
            </a:endParaRPr>
          </a:p>
          <a:p>
            <a:pPr algn="just">
              <a:buFont typeface="Wingdings" panose="05000000000000000000" pitchFamily="2" charset="2"/>
              <a:buChar char="ü"/>
            </a:pPr>
            <a:r>
              <a:rPr lang="es-MX" sz="1900" dirty="0">
                <a:solidFill>
                  <a:srgbClr val="807F83"/>
                </a:solidFill>
                <a:latin typeface="Adobe Caslon Pro" pitchFamily="18" charset="0"/>
                <a:ea typeface="Adobe Caslon Pro" pitchFamily="18" charset="0"/>
              </a:rPr>
              <a:t>Calcular el impuesto sobre la renta que les corresponda, conforme al Régimen de las Actividades Empresariales y </a:t>
            </a:r>
            <a:r>
              <a:rPr lang="es-MX" sz="1900" dirty="0" smtClean="0">
                <a:solidFill>
                  <a:srgbClr val="807F83"/>
                </a:solidFill>
                <a:latin typeface="Adobe Caslon Pro" pitchFamily="18" charset="0"/>
                <a:ea typeface="Adobe Caslon Pro" pitchFamily="18" charset="0"/>
              </a:rPr>
              <a:t>Profesionales (flujo de efectivo).</a:t>
            </a:r>
          </a:p>
          <a:p>
            <a:pPr algn="just">
              <a:buFont typeface="Wingdings" panose="05000000000000000000" pitchFamily="2" charset="2"/>
              <a:buChar char="ü"/>
            </a:pPr>
            <a:endParaRPr lang="es-MX" sz="1900" dirty="0">
              <a:solidFill>
                <a:srgbClr val="807F83"/>
              </a:solidFill>
              <a:latin typeface="Adobe Caslon Pro" pitchFamily="18" charset="0"/>
              <a:ea typeface="Adobe Caslon Pro" pitchFamily="18" charset="0"/>
            </a:endParaRPr>
          </a:p>
          <a:p>
            <a:pPr algn="just">
              <a:buFont typeface="Wingdings" panose="05000000000000000000" pitchFamily="2" charset="2"/>
              <a:buChar char="ü"/>
            </a:pPr>
            <a:r>
              <a:rPr lang="es-MX" sz="1900" dirty="0">
                <a:solidFill>
                  <a:srgbClr val="807F83"/>
                </a:solidFill>
                <a:latin typeface="Adobe Caslon Pro" pitchFamily="18" charset="0"/>
                <a:ea typeface="Adobe Caslon Pro" pitchFamily="18" charset="0"/>
              </a:rPr>
              <a:t>Sólo </a:t>
            </a:r>
            <a:r>
              <a:rPr lang="es-MX" sz="1900" dirty="0" smtClean="0">
                <a:solidFill>
                  <a:srgbClr val="807F83"/>
                </a:solidFill>
                <a:latin typeface="Adobe Caslon Pro" pitchFamily="18" charset="0"/>
                <a:ea typeface="Adobe Caslon Pro" pitchFamily="18" charset="0"/>
              </a:rPr>
              <a:t>calcularán </a:t>
            </a:r>
            <a:r>
              <a:rPr lang="es-MX" sz="1900" dirty="0">
                <a:solidFill>
                  <a:srgbClr val="807F83"/>
                </a:solidFill>
                <a:latin typeface="Adobe Caslon Pro" pitchFamily="18" charset="0"/>
                <a:ea typeface="Adobe Caslon Pro" pitchFamily="18" charset="0"/>
              </a:rPr>
              <a:t>el impuesto sobre la renta del ejercicio, sin necesidad de presentar pagos provisionales</a:t>
            </a:r>
            <a:r>
              <a:rPr lang="es-MX" sz="1900" dirty="0" smtClean="0">
                <a:solidFill>
                  <a:srgbClr val="807F83"/>
                </a:solidFill>
                <a:latin typeface="Adobe Caslon Pro" pitchFamily="18" charset="0"/>
                <a:ea typeface="Adobe Caslon Pro" pitchFamily="18" charset="0"/>
              </a:rPr>
              <a:t>.</a:t>
            </a:r>
          </a:p>
          <a:p>
            <a:pPr marL="0" indent="0" algn="just">
              <a:buNone/>
            </a:pPr>
            <a:endParaRPr lang="es-MX" sz="1900" dirty="0">
              <a:solidFill>
                <a:srgbClr val="807F83"/>
              </a:solidFill>
              <a:latin typeface="Adobe Caslon Pro" pitchFamily="18" charset="0"/>
              <a:ea typeface="Adobe Caslon Pro" pitchFamily="18" charset="0"/>
            </a:endParaRPr>
          </a:p>
          <a:p>
            <a:pPr algn="just">
              <a:buFont typeface="Wingdings" panose="05000000000000000000" pitchFamily="2" charset="2"/>
              <a:buChar char="ü"/>
            </a:pPr>
            <a:r>
              <a:rPr lang="es-MX" sz="1900" dirty="0">
                <a:solidFill>
                  <a:srgbClr val="807F83"/>
                </a:solidFill>
                <a:latin typeface="Adobe Caslon Pro" pitchFamily="18" charset="0"/>
                <a:ea typeface="Adobe Caslon Pro" pitchFamily="18" charset="0"/>
              </a:rPr>
              <a:t>Diferir la totalidad del impuesto anual hasta el ejercicio fiscal en el que distribuyan a sus socios la utilidad gravable que les </a:t>
            </a:r>
            <a:r>
              <a:rPr lang="es-MX" sz="1900" dirty="0" smtClean="0">
                <a:solidFill>
                  <a:srgbClr val="807F83"/>
                </a:solidFill>
                <a:latin typeface="Adobe Caslon Pro" pitchFamily="18" charset="0"/>
                <a:ea typeface="Adobe Caslon Pro" pitchFamily="18" charset="0"/>
              </a:rPr>
              <a:t>corresponda (cinco años).</a:t>
            </a:r>
            <a:endParaRPr lang="es-MX" sz="1900" dirty="0">
              <a:solidFill>
                <a:srgbClr val="807F83"/>
              </a:solidFill>
              <a:latin typeface="Adobe Caslon Pro" pitchFamily="18" charset="0"/>
              <a:ea typeface="Adobe Caslon Pro" pitchFamily="18" charset="0"/>
            </a:endParaRPr>
          </a:p>
          <a:p>
            <a:pPr algn="just">
              <a:buFont typeface="Wingdings" panose="05000000000000000000" pitchFamily="2" charset="2"/>
              <a:buChar char="ü"/>
              <a:defRPr/>
            </a:pPr>
            <a:endParaRPr lang="es-MX" sz="1900" dirty="0">
              <a:solidFill>
                <a:srgbClr val="807F83"/>
              </a:solidFill>
              <a:latin typeface="Adobe Caslon Pro" pitchFamily="18" charset="0"/>
              <a:ea typeface="Adobe Caslon Pro" pitchFamily="18" charset="0"/>
            </a:endParaRPr>
          </a:p>
          <a:p>
            <a:pPr algn="just">
              <a:defRPr/>
            </a:pPr>
            <a:endParaRPr lang="es-MX" sz="1900" dirty="0" smtClean="0">
              <a:solidFill>
                <a:srgbClr val="807F83"/>
              </a:solidFill>
              <a:latin typeface="Adobe Caslon Pro" pitchFamily="18" charset="0"/>
              <a:ea typeface="Adobe Caslon Pro" pitchFamily="18" charset="0"/>
            </a:endParaRPr>
          </a:p>
        </p:txBody>
      </p:sp>
    </p:spTree>
    <p:extLst>
      <p:ext uri="{BB962C8B-B14F-4D97-AF65-F5344CB8AC3E}">
        <p14:creationId xmlns:p14="http://schemas.microsoft.com/office/powerpoint/2010/main" val="3070800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a:spLocks noGrp="1" noChangeArrowheads="1"/>
          </p:cNvSpPr>
          <p:nvPr>
            <p:ph type="title"/>
          </p:nvPr>
        </p:nvSpPr>
        <p:spPr bwMode="auto">
          <a:xfrm>
            <a:off x="838200" y="815540"/>
            <a:ext cx="105156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1pPr>
            <a:lvl2pPr marL="742950" indent="-285750" eaLnBrk="0" hangingPunct="0">
              <a:spcBef>
                <a:spcPct val="20000"/>
              </a:spcBef>
              <a:buFont typeface="Arial" panose="020B0604020202020204" pitchFamily="34" charset="0"/>
              <a:buChar char="–"/>
              <a:defRPr sz="28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2pPr>
            <a:lvl3pPr marL="1143000" indent="-228600" eaLnBrk="0" hangingPunct="0">
              <a:spcBef>
                <a:spcPct val="20000"/>
              </a:spcBef>
              <a:buFont typeface="Arial" panose="020B0604020202020204" pitchFamily="34" charset="0"/>
              <a:buChar char="•"/>
              <a:defRPr sz="24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3pPr>
            <a:lvl4pPr marL="16002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4pPr>
            <a:lvl5pPr marL="2057400" indent="-228600" eaLnBrk="0" hangingPunct="0">
              <a:spcBef>
                <a:spcPct val="20000"/>
              </a:spcBef>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807F83"/>
                </a:solidFill>
                <a:latin typeface="Adobe Caslon Pro" panose="0205050205050A020403" pitchFamily="18" charset="0"/>
                <a:ea typeface="Adobe Caslon Pro" panose="0205050205050A020403" pitchFamily="18" charset="0"/>
                <a:cs typeface="Adobe Caslon Pro" panose="0205050205050A020403" pitchFamily="18" charset="0"/>
              </a:defRPr>
            </a:lvl9pPr>
          </a:lstStyle>
          <a:p>
            <a:pPr>
              <a:spcBef>
                <a:spcPct val="0"/>
              </a:spcBef>
              <a:buFontTx/>
              <a:buNone/>
            </a:pPr>
            <a:r>
              <a:rPr lang="es-MX" altLang="es-MX" sz="2400" b="1" dirty="0" smtClean="0">
                <a:latin typeface="Trajan Pro" panose="02020502050506020301" pitchFamily="18" charset="0"/>
                <a:cs typeface="Arial" panose="020B0604020202020204" pitchFamily="34" charset="0"/>
              </a:rPr>
              <a:t>Áreas de oportunidad</a:t>
            </a:r>
            <a:endParaRPr lang="es-MX" altLang="es-MX" sz="2400" b="1" dirty="0">
              <a:latin typeface="Trajan Pro" panose="02020502050506020301" pitchFamily="18" charset="0"/>
              <a:cs typeface="Arial" panose="020B0604020202020204" pitchFamily="34" charset="0"/>
            </a:endParaRPr>
          </a:p>
        </p:txBody>
      </p:sp>
      <p:sp>
        <p:nvSpPr>
          <p:cNvPr id="6" name="3 Rectángulo"/>
          <p:cNvSpPr>
            <a:spLocks noGrp="1"/>
          </p:cNvSpPr>
          <p:nvPr>
            <p:ph idx="1"/>
          </p:nvPr>
        </p:nvSpPr>
        <p:spPr>
          <a:xfrm>
            <a:off x="838200" y="1305671"/>
            <a:ext cx="10515600" cy="3628173"/>
          </a:xfrm>
          <a:prstGeom prst="rect">
            <a:avLst/>
          </a:prstGeom>
        </p:spPr>
        <p:txBody>
          <a:bodyPr>
            <a:spAutoFit/>
          </a:bodyPr>
          <a:lstStyle/>
          <a:p>
            <a:pPr marL="0" indent="0" algn="just">
              <a:buNone/>
              <a:defRPr/>
            </a:pPr>
            <a:endParaRPr lang="es-MX" sz="1900" dirty="0" smtClean="0">
              <a:solidFill>
                <a:srgbClr val="807F83"/>
              </a:solidFill>
              <a:latin typeface="Adobe Caslon Pro" pitchFamily="18" charset="0"/>
              <a:ea typeface="Adobe Caslon Pro" pitchFamily="18" charset="0"/>
            </a:endParaRPr>
          </a:p>
          <a:p>
            <a:pPr algn="just">
              <a:buFont typeface="Wingdings" panose="05000000000000000000" pitchFamily="2" charset="2"/>
              <a:buChar char="ü"/>
              <a:defRPr/>
            </a:pPr>
            <a:r>
              <a:rPr lang="es-MX" sz="1900" dirty="0" smtClean="0">
                <a:solidFill>
                  <a:srgbClr val="807F83"/>
                </a:solidFill>
                <a:latin typeface="Adobe Caslon Pro" pitchFamily="18" charset="0"/>
                <a:ea typeface="Adobe Caslon Pro" pitchFamily="18" charset="0"/>
              </a:rPr>
              <a:t>Uno de los sectores mas importantes del país que se está analizando para impulsar para el año 2020, es el sector primario.</a:t>
            </a:r>
          </a:p>
          <a:p>
            <a:pPr algn="just">
              <a:buFont typeface="Wingdings" panose="05000000000000000000" pitchFamily="2" charset="2"/>
              <a:buChar char="ü"/>
              <a:defRPr/>
            </a:pPr>
            <a:endParaRPr lang="es-MX" sz="1900" dirty="0" smtClean="0">
              <a:solidFill>
                <a:srgbClr val="807F83"/>
              </a:solidFill>
              <a:latin typeface="Adobe Caslon Pro" pitchFamily="18" charset="0"/>
              <a:ea typeface="Adobe Caslon Pro" pitchFamily="18" charset="0"/>
            </a:endParaRPr>
          </a:p>
          <a:p>
            <a:pPr algn="just">
              <a:buFont typeface="Wingdings" panose="05000000000000000000" pitchFamily="2" charset="2"/>
              <a:buChar char="ü"/>
              <a:defRPr/>
            </a:pPr>
            <a:r>
              <a:rPr lang="es-MX" sz="1900" dirty="0" smtClean="0">
                <a:solidFill>
                  <a:srgbClr val="807F83"/>
                </a:solidFill>
                <a:latin typeface="Adobe Caslon Pro" pitchFamily="18" charset="0"/>
                <a:ea typeface="Adobe Caslon Pro" pitchFamily="18" charset="0"/>
              </a:rPr>
              <a:t>A pesar de que la Ley Agraria permite que los ejidos y comunidades puedan asociarse con la intención de impulsar su actividad mediante la industrialización y la comercialización de sus productos, fiscalmente dichas actividades no son consideradas como parte de la actividad primaria y no pueden aplicar los beneficios que están previstos en el art. 74 de la LISR.</a:t>
            </a:r>
          </a:p>
          <a:p>
            <a:pPr algn="just">
              <a:buFont typeface="Wingdings" panose="05000000000000000000" pitchFamily="2" charset="2"/>
              <a:buChar char="ü"/>
              <a:defRPr/>
            </a:pPr>
            <a:endParaRPr lang="es-MX" sz="1900" dirty="0">
              <a:solidFill>
                <a:srgbClr val="807F83"/>
              </a:solidFill>
              <a:latin typeface="Adobe Caslon Pro" pitchFamily="18" charset="0"/>
              <a:ea typeface="Adobe Caslon Pro" pitchFamily="18" charset="0"/>
            </a:endParaRPr>
          </a:p>
          <a:p>
            <a:pPr algn="just">
              <a:buFont typeface="Wingdings" panose="05000000000000000000" pitchFamily="2" charset="2"/>
              <a:buChar char="ü"/>
              <a:defRPr/>
            </a:pPr>
            <a:r>
              <a:rPr lang="es-MX" sz="1900" dirty="0" smtClean="0">
                <a:solidFill>
                  <a:srgbClr val="807F83"/>
                </a:solidFill>
                <a:latin typeface="Adobe Caslon Pro" pitchFamily="18" charset="0"/>
                <a:ea typeface="Adobe Caslon Pro" pitchFamily="18" charset="0"/>
              </a:rPr>
              <a:t>Por lo anterior, se está analizando la manera en que podría impulsarse directamente a los ejidos y comunidades que se asocien para industrializar y comercializar sus productos.</a:t>
            </a:r>
          </a:p>
        </p:txBody>
      </p:sp>
    </p:spTree>
    <p:extLst>
      <p:ext uri="{BB962C8B-B14F-4D97-AF65-F5344CB8AC3E}">
        <p14:creationId xmlns:p14="http://schemas.microsoft.com/office/powerpoint/2010/main" val="2959501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857</Words>
  <Application>Microsoft Office PowerPoint</Application>
  <PresentationFormat>Panorámica</PresentationFormat>
  <Paragraphs>75</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Adobe Caslon Pro</vt:lpstr>
      <vt:lpstr>Arial</vt:lpstr>
      <vt:lpstr>Calibri</vt:lpstr>
      <vt:lpstr>Calibri Light</vt:lpstr>
      <vt:lpstr>Courier New</vt:lpstr>
      <vt:lpstr>Trajan Pro</vt:lpstr>
      <vt:lpstr>Wingdings</vt:lpstr>
      <vt:lpstr>Tema de Office</vt:lpstr>
      <vt:lpstr>Empresas Forestales Comunitarias Alternativas Fiscales    27 de agosto de 2019</vt:lpstr>
      <vt:lpstr>Empresas Forestales Comunitarias (EFC). Definición</vt:lpstr>
      <vt:lpstr>Marco Jurídico Fiscal</vt:lpstr>
      <vt:lpstr>Alternativas Fiscales para las  Empresas Forestales Comunitarias</vt:lpstr>
      <vt:lpstr>Sector Primario - art. 74 LISR-  (1/3)</vt:lpstr>
      <vt:lpstr>Sector Primario (2/3) </vt:lpstr>
      <vt:lpstr>Sector Primario. (3/3)</vt:lpstr>
      <vt:lpstr>Sociedades Cooperativas de Producción (art. 194 LISR)</vt:lpstr>
      <vt:lpstr>Áreas de oportunidad</vt:lpstr>
    </vt:vector>
  </TitlesOfParts>
  <Company>Secretaria de Hacienda y Credito Publico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Régimen del Sector Primario</dc:title>
  <dc:creator>Arturo Mejia Garcia</dc:creator>
  <cp:lastModifiedBy>Usuario</cp:lastModifiedBy>
  <cp:revision>42</cp:revision>
  <dcterms:created xsi:type="dcterms:W3CDTF">2016-04-14T02:07:17Z</dcterms:created>
  <dcterms:modified xsi:type="dcterms:W3CDTF">2019-08-27T14:09:39Z</dcterms:modified>
</cp:coreProperties>
</file>