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Roboto" panose="020B0604020202020204" charset="0"/>
      <p:regular r:id="rId41"/>
      <p:bold r:id="rId42"/>
      <p:italic r:id="rId43"/>
      <p:boldItalic r:id="rId44"/>
    </p:embeddedFont>
    <p:embeddedFont>
      <p:font typeface="Montserrat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N3Bb33hX04AJ2CWXoyBLlPgLT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C3FDA1-8729-4D1C-A4D0-F696B2ECCF82}">
  <a:tblStyle styleId="{98C3FDA1-8729-4D1C-A4D0-F696B2ECCF8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91184D-861F-44AE-8F8E-02FFB6E371B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7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26822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o.org/3/CA2910ES/ca2910es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1541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495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Fuente: </a:t>
            </a:r>
            <a:r>
              <a:rPr lang="es-MX" u="sng">
                <a:solidFill>
                  <a:schemeClr val="hlink"/>
                </a:solidFill>
                <a:hlinkClick r:id="rId3"/>
              </a:rPr>
              <a:t>http://www.fao.org/3/CA2910ES/ca2910es.pdf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Si bien solo el 0.1 es foresta , esto esta subdimensionbado ya que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la MITAD DE LOS RECURSOS FORESTALES SON PARA FORRAJEO Y LAS GENERACION DE AGUA PARA DISTRITOS DE RIEGO QUE VIENE DE LAS MONTAÑAS BOSCOSAS NO ES CONSIDERADA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45687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6059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384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641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Char char="•"/>
            </a:pPr>
            <a:r>
              <a:rPr lang="es-MX" sz="1200" b="1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La engorda se concentra entre unidades medianas de tipo local y pocas de carácter regional </a:t>
            </a:r>
            <a:r>
              <a:rPr lang="es-MX" sz="12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con cobertura intrarregional, estatal e incluso nacional. </a:t>
            </a:r>
            <a:endParaRPr sz="120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121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9289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6328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Los subsidios del sector agropecuario en materia de impulso a lo SSP están alineados a instrumentos de manejo forestal o conservaci{on de bosques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53902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076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" name="Google Shape;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2336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0" name="Google Shape;32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4054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846fd92792_5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846fd92792_5_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376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6" name="Google Shape;3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7769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46fd92792_7_8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4" name="Google Shape;344;g846fd92792_7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96511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416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p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457200" marR="1066800" lvl="0" indent="-2984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MX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los 15 millones de hectáreas que tienen potencial para el aprovechamiento forestal maderable en el país, solo 7 millones están incorporadas al manejo forestal maderable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1066800" lvl="0" indent="-2984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MX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 Jalisco de las 1.8 millones de hectáreas propiedad de ejidos y comunidades que tienen potencial para el aprovechamiento forestal maderable,  y de éstas. 648 mil hectáreas se encuentran en los ejidos y comunidades indígenas de Jalisco.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1066800" lvl="0" indent="-2984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MX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e.  De estas solo</a:t>
            </a:r>
            <a:r>
              <a:rPr lang="es-MX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MX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278,842.26 a bosques de COniferas 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MX"/>
              <a:t>pONER DATOS DE LA DISMINUCION DE LA PRODUCCION FORESTAL EN JALISCO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0431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846fd92792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g846fd92792_7_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457200" marR="1066800" lvl="0" indent="-2984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MX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los 15 millones de hectáreas que tienen potencial para el aprovechamiento forestal maderable en el país, solo 7 millones están incorporadas al manejo forestal maderable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1066800" lvl="0" indent="-2984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MX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 Jalisco de las 1.8 millones de hectáreas propiedad de ejidos y comunidades que tienen potencial para el aprovechamiento forestal maderable,  y de éstas. 648 mil hectáreas se encuentran en los ejidos y comunidades indígenas de Jalisco.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1066800" lvl="0" indent="-2984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MX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e.  De estas solo</a:t>
            </a:r>
            <a:r>
              <a:rPr lang="es-MX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MX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278,842.26 a bosques de COniferas 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MX"/>
              <a:t>pONER DATOS DE LA DISMINUCION DE LA PRODUCCION FORESTAL EN JALISCO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7721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6" name="Google Shape;3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53265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5532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1" name="Google Shape;39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807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Fuente: Sistema Satelital de Monitoreo Forestal,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284155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50103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846fd92792_7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846fd92792_7_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01069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846fd92792_7_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Alineación de políticas: revisión de programas y de fideicomisos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Análisis del gasto: Inversión actual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Evaluación de necesidades: GAP entre lo que se necesita para la implementación de los programas y políticas y lo que se invierte en realidad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Resultado esperados: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 *Plan Financiero de Biodiversidad:  Oficina de Finanzas Verdes alineación de Fondos ambientales para inversión en biodiversidad.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* Implementación de la menos dos soluciones de financiamiento </a:t>
            </a:r>
            <a:endParaRPr/>
          </a:p>
        </p:txBody>
      </p:sp>
      <p:sp>
        <p:nvSpPr>
          <p:cNvPr id="413" name="Google Shape;413;g846fd92792_7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20773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846c2fba1d_2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846c2fba1d_2_5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4267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6" name="Google Shape;456;p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32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338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846c2fba1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846c2fba1d_0_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lOS PRINCIPALES MOTORES : gANADERIA, AGUACATE , AGAVE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1743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46fd92792_7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846fd92792_7_15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7534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424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Fuente: Sistema Satelital de Monitoreo Forestal,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91265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Fuente: Sistema Satelital de Monitoreo Forestal,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2831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_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46fd92792_7_15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846fd92792_7_15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g846fd92792_7_15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g846fd92792_7_15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g846fd92792_7_15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TWO_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_COLUMN_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_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TITLE_AND_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61" name="Google Shape;61;p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62" name="Google Shape;6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6505" y="79513"/>
            <a:ext cx="9144000" cy="5143500"/>
          </a:xfrm>
          <a:prstGeom prst="rect">
            <a:avLst/>
          </a:prstGeom>
          <a:solidFill>
            <a:srgbClr val="0E2340"/>
          </a:solidFill>
          <a:ln w="9525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3" name="Google Shape;63;p1"/>
          <p:cNvSpPr/>
          <p:nvPr/>
        </p:nvSpPr>
        <p:spPr>
          <a:xfrm>
            <a:off x="983974" y="1013791"/>
            <a:ext cx="7523921" cy="2365512"/>
          </a:xfrm>
          <a:prstGeom prst="rect">
            <a:avLst/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28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Hacia el fortalecimiento de la política forestal y climática en México </a:t>
            </a:r>
            <a:endParaRPr sz="28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"/>
          <p:cNvSpPr txBox="1"/>
          <p:nvPr/>
        </p:nvSpPr>
        <p:spPr>
          <a:xfrm>
            <a:off x="1180372" y="3196075"/>
            <a:ext cx="6993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MX"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Sergio Graf Montero </a:t>
            </a: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MX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Secretario de Medio Ambiente y Desarrollo Territorial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MX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del Estado de Jalisco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155" name="Google Shape;155;p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56" name="Google Shape;15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0E2340"/>
          </a:solidFill>
          <a:ln w="9525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7" name="Google Shape;157;p8"/>
          <p:cNvSpPr/>
          <p:nvPr/>
        </p:nvSpPr>
        <p:spPr>
          <a:xfrm>
            <a:off x="1874520" y="1992900"/>
            <a:ext cx="5394959" cy="1157700"/>
          </a:xfrm>
          <a:prstGeom prst="rect">
            <a:avLst/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Cadenas de producción agropecuaria sostenible </a:t>
            </a:r>
            <a:endParaRPr sz="24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9"/>
          <p:cNvSpPr txBox="1"/>
          <p:nvPr/>
        </p:nvSpPr>
        <p:spPr>
          <a:xfrm>
            <a:off x="893738" y="12"/>
            <a:ext cx="7154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MX" sz="1600" b="1" i="0" u="none" strike="noStrike" cap="none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ACTIVIDAD AGRÍCOLA Y GANADERA </a:t>
            </a:r>
            <a:r>
              <a:rPr lang="es-MX" sz="1600" b="1" i="0" u="none" strike="noStrike" cap="none">
                <a:solidFill>
                  <a:srgbClr val="25854A"/>
                </a:solidFill>
                <a:latin typeface="Montserrat"/>
                <a:ea typeface="Montserrat"/>
                <a:cs typeface="Montserrat"/>
                <a:sym typeface="Montserrat"/>
              </a:rPr>
              <a:t>EN MÉXICO</a:t>
            </a:r>
            <a:endParaRPr sz="1600" b="1" i="0" u="none" strike="noStrike" cap="none">
              <a:solidFill>
                <a:srgbClr val="2585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9"/>
          <p:cNvSpPr txBox="1"/>
          <p:nvPr/>
        </p:nvSpPr>
        <p:spPr>
          <a:xfrm>
            <a:off x="348575" y="1047375"/>
            <a:ext cx="3846900" cy="4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</a:pPr>
            <a:r>
              <a:rPr lang="es-MX" sz="1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 México el sector primario contribuye el 3,1% a la economía en su conjunto. </a:t>
            </a:r>
            <a:r>
              <a:rPr lang="es-MX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s-MX" sz="1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 sector forestal contribuyó con el 0.1%.</a:t>
            </a:r>
            <a:endParaRPr sz="1400" b="1" i="0" u="none" strike="noStrike" cap="none">
              <a:solidFill>
                <a:schemeClr val="dk2"/>
              </a:solidFill>
            </a:endParaRPr>
          </a:p>
          <a:p>
            <a:pPr marL="285750" marR="0" lvl="0" indent="-1968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s-MX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 2017 el sector agropecuario dio empleo a alrededor de siete millones de personas</a:t>
            </a:r>
            <a:r>
              <a:rPr lang="es-MX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s-MX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al 13,3% del total de la población ocupada a nivel nacional). </a:t>
            </a: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1968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s-MX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Nuestro país es el </a:t>
            </a:r>
            <a:r>
              <a:rPr lang="es-MX" sz="1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11° productor mundial de ganadería primaria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5" name="Google Shape;165;p9"/>
          <p:cNvPicPr preferRelativeResize="0"/>
          <p:nvPr/>
        </p:nvPicPr>
        <p:blipFill rotWithShape="1">
          <a:blip r:embed="rId4">
            <a:alphaModFix/>
          </a:blip>
          <a:srcRect l="7660" r="6744"/>
          <a:stretch/>
        </p:blipFill>
        <p:spPr>
          <a:xfrm>
            <a:off x="4300150" y="1047372"/>
            <a:ext cx="4641426" cy="3048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0"/>
          <p:cNvSpPr txBox="1"/>
          <p:nvPr/>
        </p:nvSpPr>
        <p:spPr>
          <a:xfrm>
            <a:off x="308924" y="8635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0"/>
          <p:cNvSpPr txBox="1"/>
          <p:nvPr/>
        </p:nvSpPr>
        <p:spPr>
          <a:xfrm>
            <a:off x="1105457" y="75004"/>
            <a:ext cx="7215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MX" sz="1600" b="1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ACTIVIDAD AGRÍCOLA Y GANADERA </a:t>
            </a:r>
            <a:r>
              <a:rPr lang="es-MX" sz="1600" b="1">
                <a:solidFill>
                  <a:srgbClr val="25854A"/>
                </a:solidFill>
                <a:latin typeface="Montserrat"/>
                <a:ea typeface="Montserrat"/>
                <a:cs typeface="Montserrat"/>
                <a:sym typeface="Montserrat"/>
              </a:rPr>
              <a:t>EN JALISCO</a:t>
            </a:r>
            <a:endParaRPr sz="1600" b="1" i="0" u="none" strike="noStrike" cap="none">
              <a:solidFill>
                <a:srgbClr val="2585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585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3" name="Google Shape;173;p10"/>
          <p:cNvCxnSpPr/>
          <p:nvPr/>
        </p:nvCxnSpPr>
        <p:spPr>
          <a:xfrm rot="5400000" flipH="1">
            <a:off x="11191505" y="3606832"/>
            <a:ext cx="945600" cy="140100"/>
          </a:xfrm>
          <a:prstGeom prst="bentConnector4">
            <a:avLst>
              <a:gd name="adj1" fmla="val 0"/>
              <a:gd name="adj2" fmla="val 0"/>
            </a:avLst>
          </a:prstGeom>
          <a:noFill/>
          <a:ln w="12700" cap="flat" cmpd="sng">
            <a:solidFill>
              <a:srgbClr val="EF86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74" name="Google Shape;174;p10"/>
          <p:cNvSpPr txBox="1"/>
          <p:nvPr/>
        </p:nvSpPr>
        <p:spPr>
          <a:xfrm>
            <a:off x="308925" y="747500"/>
            <a:ext cx="3795000" cy="4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841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s-MX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 Jalisco </a:t>
            </a:r>
            <a:r>
              <a:rPr lang="es-MX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 la entidad con mayor aporte en este rubro, 12.5%. </a:t>
            </a:r>
            <a:r>
              <a:rPr lang="es-MX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Jalisco ocupa el segundo lugar, por el número de cabezas, después de Veracruz, y el primero, por el valor de la producción. </a:t>
            </a:r>
            <a:endParaRPr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marR="0" lvl="0" indent="-952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None/>
            </a:pPr>
            <a:endParaRPr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marR="0" lvl="0" indent="-1841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s-MX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La cría está dispersa (pulverizada) entre una </a:t>
            </a:r>
            <a:r>
              <a:rPr lang="es-MX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gran cantidad de pequeñas unidades de producción pecuaria (UPP)</a:t>
            </a:r>
            <a:r>
              <a:rPr lang="es-MX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endParaRPr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10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343400" y="747501"/>
            <a:ext cx="4741795" cy="3195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1"/>
          <p:cNvSpPr txBox="1"/>
          <p:nvPr/>
        </p:nvSpPr>
        <p:spPr>
          <a:xfrm>
            <a:off x="308924" y="8635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" name="Google Shape;182;p11"/>
          <p:cNvSpPr txBox="1"/>
          <p:nvPr/>
        </p:nvSpPr>
        <p:spPr>
          <a:xfrm>
            <a:off x="1762300" y="0"/>
            <a:ext cx="74361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1" i="0" u="none" strike="noStrike" cap="none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CADENAS PRODUCTIVAS LIBRES DE DEFORESTACIÓN EN JALISCO</a:t>
            </a:r>
            <a:endParaRPr sz="1600" b="1" i="0" u="none" strike="noStrike" cap="none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11"/>
          <p:cNvSpPr/>
          <p:nvPr/>
        </p:nvSpPr>
        <p:spPr>
          <a:xfrm>
            <a:off x="6662673" y="1080805"/>
            <a:ext cx="2202900" cy="3100500"/>
          </a:xfrm>
          <a:prstGeom prst="roundRect">
            <a:avLst>
              <a:gd name="adj" fmla="val 16667"/>
            </a:avLst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</a:t>
            </a:r>
            <a:r>
              <a:rPr lang="es-MX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Tequila</a:t>
            </a:r>
            <a:endParaRPr b="1" i="0" u="none" strike="noStrike" cap="none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s-MX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Convenio de colaboración CRT-Gobierno de Jalisco (Diciembre 2019)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s-MX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Sistema de trazabilidad robusto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11"/>
          <p:cNvSpPr/>
          <p:nvPr/>
        </p:nvSpPr>
        <p:spPr>
          <a:xfrm>
            <a:off x="3550926" y="1080650"/>
            <a:ext cx="2480700" cy="3100500"/>
          </a:xfrm>
          <a:prstGeom prst="roundRect">
            <a:avLst>
              <a:gd name="adj" fmla="val 16667"/>
            </a:avLst>
          </a:prstGeom>
          <a:solidFill>
            <a:srgbClr val="25854A"/>
          </a:solidFill>
          <a:ln w="25400" cap="flat" cmpd="sng">
            <a:solidFill>
              <a:srgbClr val="258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   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     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    </a:t>
            </a:r>
            <a:r>
              <a:rPr lang="es-MX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Aguacate</a:t>
            </a: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b="1"/>
          </a:p>
          <a:p>
            <a:pPr marL="1714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s-MX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Convenio Rainforest Alliance –SADER-SEMADET (Febrero 2019)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s-MX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1,377ha certificadas hasta el año 2021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s-MX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Mapa de elegibilidad (En proceso)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s-MX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Convenio FIPRODEFO APEAJAL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11"/>
          <p:cNvSpPr/>
          <p:nvPr/>
        </p:nvSpPr>
        <p:spPr>
          <a:xfrm>
            <a:off x="488565" y="1080654"/>
            <a:ext cx="2184900" cy="3100500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lang="es-MX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Carne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Consultorías con The Nature Conservancy (TNC) en proceso: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841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s-MX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Parametrización económica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841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s-MX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Sello y norma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841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s-MX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Mesa redonda de actores clave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11"/>
          <p:cNvSpPr/>
          <p:nvPr/>
        </p:nvSpPr>
        <p:spPr>
          <a:xfrm>
            <a:off x="6113120" y="565278"/>
            <a:ext cx="1308000" cy="12597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>
            <a:off x="3126939" y="537764"/>
            <a:ext cx="1294574" cy="1286950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103281" y="635716"/>
            <a:ext cx="1245600" cy="1188900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>
            <a:off x="1808008" y="4390759"/>
            <a:ext cx="5966400" cy="4323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B2B2B2"/>
          </a:solidFill>
          <a:ln w="25400" cap="flat" cmpd="sng">
            <a:solidFill>
              <a:srgbClr val="B2B2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MX" sz="1400" b="1" i="0" u="none" strike="noStrike" cap="none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Reducción de emisiones de GEI</a:t>
            </a:r>
            <a:endParaRPr sz="1400" b="1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2"/>
          <p:cNvSpPr txBox="1"/>
          <p:nvPr/>
        </p:nvSpPr>
        <p:spPr>
          <a:xfrm>
            <a:off x="1661113" y="9"/>
            <a:ext cx="8463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MX" sz="1600" b="1" i="0" u="none" strike="noStrike" cap="none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DEFORESTACIÓN Y DEGRADACIÓN EN SELVAS Y ENCINARES </a:t>
            </a:r>
            <a:endParaRPr sz="1600" b="1" i="0" u="none" strike="noStrike" cap="none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MX" sz="1600" b="1" i="0" u="none" strike="noStrike" cap="none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POR ACTIVIDAD GANADERA </a:t>
            </a:r>
            <a:endParaRPr sz="1600" b="1" i="0" u="none" strike="noStrike" cap="none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12"/>
          <p:cNvSpPr txBox="1"/>
          <p:nvPr/>
        </p:nvSpPr>
        <p:spPr>
          <a:xfrm>
            <a:off x="5057731" y="1614717"/>
            <a:ext cx="3283527" cy="2477601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B3B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Arial"/>
              <a:buChar char="•"/>
            </a:pPr>
            <a:r>
              <a:rPr lang="es-MX" sz="12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Menos disponibilidad de alimento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Arial"/>
              <a:buChar char="•"/>
            </a:pPr>
            <a:r>
              <a:rPr lang="es-MX" sz="12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Menor producción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Arial"/>
              <a:buChar char="•"/>
            </a:pPr>
            <a:r>
              <a:rPr lang="es-MX" sz="12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Menos ganancia de peso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Arial"/>
              <a:buChar char="•"/>
            </a:pPr>
            <a:r>
              <a:rPr lang="es-MX" sz="12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Baja productividad reproductiva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Arial"/>
              <a:buChar char="•"/>
            </a:pPr>
            <a:r>
              <a:rPr lang="es-MX" sz="12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Menor respuesta inmunológica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Arial"/>
              <a:buChar char="•"/>
            </a:pPr>
            <a:r>
              <a:rPr lang="es-MX" sz="12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Mayor mortalidad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Arial"/>
              <a:buChar char="•"/>
            </a:pPr>
            <a:r>
              <a:rPr lang="es-MX" sz="12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Mayor dependencia de insumos químicos y complementos nutricionales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Arial"/>
              <a:buChar char="•"/>
            </a:pPr>
            <a:r>
              <a:rPr lang="es-MX" sz="12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Degradación de pastos.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Arial"/>
              <a:buChar char="•"/>
            </a:pPr>
            <a:r>
              <a:rPr lang="es-MX" sz="12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Mayor incidencia de parásitos.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12"/>
          <p:cNvSpPr txBox="1"/>
          <p:nvPr/>
        </p:nvSpPr>
        <p:spPr>
          <a:xfrm>
            <a:off x="4569224" y="1109528"/>
            <a:ext cx="42605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340"/>
              </a:buClr>
              <a:buSzPts val="1400"/>
              <a:buFont typeface="Arial"/>
              <a:buNone/>
            </a:pPr>
            <a:r>
              <a:rPr lang="es-MX" sz="1400" b="0" i="0" u="none" strike="noStrike" cap="none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Repercusiones en la producción ganadera: disminución de la productividad </a:t>
            </a:r>
            <a:endParaRPr sz="1400" b="0" i="0" u="none" strike="noStrike" cap="none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12"/>
          <p:cNvSpPr/>
          <p:nvPr/>
        </p:nvSpPr>
        <p:spPr>
          <a:xfrm>
            <a:off x="497468" y="955640"/>
            <a:ext cx="1115580" cy="1022466"/>
          </a:xfrm>
          <a:prstGeom prst="ellipse">
            <a:avLst/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12"/>
          <p:cNvSpPr txBox="1"/>
          <p:nvPr/>
        </p:nvSpPr>
        <p:spPr>
          <a:xfrm>
            <a:off x="449392" y="1166791"/>
            <a:ext cx="121173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Modalidades de ganadería extensiva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2"/>
          <p:cNvSpPr/>
          <p:nvPr/>
        </p:nvSpPr>
        <p:spPr>
          <a:xfrm>
            <a:off x="497468" y="2165727"/>
            <a:ext cx="1115580" cy="1022466"/>
          </a:xfrm>
          <a:prstGeom prst="ellipse">
            <a:avLst/>
          </a:prstGeom>
          <a:solidFill>
            <a:srgbClr val="25854A"/>
          </a:solidFill>
          <a:ln w="25400" cap="flat" cmpd="sng">
            <a:solidFill>
              <a:srgbClr val="258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12"/>
          <p:cNvSpPr txBox="1"/>
          <p:nvPr/>
        </p:nvSpPr>
        <p:spPr>
          <a:xfrm>
            <a:off x="449392" y="2376878"/>
            <a:ext cx="121173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Consecuencias del sobrepastoreo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2"/>
          <p:cNvSpPr/>
          <p:nvPr/>
        </p:nvSpPr>
        <p:spPr>
          <a:xfrm>
            <a:off x="497468" y="3436654"/>
            <a:ext cx="1115580" cy="1022466"/>
          </a:xfrm>
          <a:prstGeom prst="ellipse">
            <a:avLst/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12"/>
          <p:cNvSpPr txBox="1"/>
          <p:nvPr/>
        </p:nvSpPr>
        <p:spPr>
          <a:xfrm>
            <a:off x="449392" y="3717055"/>
            <a:ext cx="121173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05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Repercusiones ambientales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2"/>
          <p:cNvSpPr txBox="1"/>
          <p:nvPr/>
        </p:nvSpPr>
        <p:spPr>
          <a:xfrm>
            <a:off x="1791352" y="1038649"/>
            <a:ext cx="243562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50"/>
              <a:buFont typeface="Arial"/>
              <a:buChar char="•"/>
            </a:pPr>
            <a:r>
              <a:rPr lang="es-MX" sz="105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Libre pastoreo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50"/>
              <a:buFont typeface="Arial"/>
              <a:buChar char="•"/>
            </a:pPr>
            <a:r>
              <a:rPr lang="es-MX" sz="105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Uso de praderas artificiales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50"/>
              <a:buFont typeface="Arial"/>
              <a:buChar char="•"/>
            </a:pPr>
            <a:r>
              <a:rPr lang="es-MX" sz="105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Complemento con residuos de la agricultura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2"/>
          <p:cNvSpPr txBox="1"/>
          <p:nvPr/>
        </p:nvSpPr>
        <p:spPr>
          <a:xfrm>
            <a:off x="1791352" y="2324635"/>
            <a:ext cx="2435629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50"/>
              <a:buFont typeface="Arial"/>
              <a:buChar char="•"/>
            </a:pPr>
            <a:r>
              <a:rPr lang="es-MX" sz="105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Degradación de las áreas forestales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50"/>
              <a:buFont typeface="Arial"/>
              <a:buChar char="•"/>
            </a:pPr>
            <a:r>
              <a:rPr lang="es-MX" sz="105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Aumento de la demanda de forraje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050"/>
              <a:buFont typeface="Arial"/>
              <a:buChar char="•"/>
            </a:pPr>
            <a:r>
              <a:rPr lang="es-MX" sz="105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Apertura de nuevas áreas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2"/>
          <p:cNvSpPr txBox="1"/>
          <p:nvPr/>
        </p:nvSpPr>
        <p:spPr>
          <a:xfrm>
            <a:off x="1791352" y="3486222"/>
            <a:ext cx="2435629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lang="es-MX" sz="105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Emisiones de dióxido de carbono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lang="es-MX" sz="105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Pérdida de biodiversidad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lang="es-MX" sz="105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Degradación de suelos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lang="es-MX" sz="105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Modificación del régimen hidrológico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3885797" y="273465"/>
            <a:ext cx="1529697" cy="316195"/>
          </a:xfrm>
          <a:prstGeom prst="rect">
            <a:avLst/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MX"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Carne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3"/>
          <p:cNvSpPr/>
          <p:nvPr/>
        </p:nvSpPr>
        <p:spPr>
          <a:xfrm>
            <a:off x="1639987" y="684192"/>
            <a:ext cx="965677" cy="247828"/>
          </a:xfrm>
          <a:prstGeom prst="rect">
            <a:avLst/>
          </a:prstGeom>
          <a:solidFill>
            <a:srgbClr val="25854A"/>
          </a:solidFill>
          <a:ln w="25400" cap="flat" cmpd="sng">
            <a:solidFill>
              <a:srgbClr val="258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Pastoreo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3"/>
          <p:cNvSpPr/>
          <p:nvPr/>
        </p:nvSpPr>
        <p:spPr>
          <a:xfrm>
            <a:off x="6620214" y="689921"/>
            <a:ext cx="965676" cy="282012"/>
          </a:xfrm>
          <a:prstGeom prst="rect">
            <a:avLst/>
          </a:prstGeom>
          <a:solidFill>
            <a:srgbClr val="25854A"/>
          </a:solidFill>
          <a:ln w="25400" cap="flat" cmpd="sng">
            <a:solidFill>
              <a:srgbClr val="258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Engorda</a:t>
            </a:r>
            <a:endParaRPr sz="9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13"/>
          <p:cNvSpPr/>
          <p:nvPr/>
        </p:nvSpPr>
        <p:spPr>
          <a:xfrm>
            <a:off x="1629603" y="1086171"/>
            <a:ext cx="965677" cy="871670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Costa Norte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Costa Sur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Sierra Occidental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Sierra de Amula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Norte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3"/>
          <p:cNvSpPr/>
          <p:nvPr/>
        </p:nvSpPr>
        <p:spPr>
          <a:xfrm>
            <a:off x="6620214" y="1096345"/>
            <a:ext cx="965677" cy="871670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Altos Norte y Altos Sur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Ciénega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Centro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Valles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Sur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Sur-este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3"/>
          <p:cNvSpPr/>
          <p:nvPr/>
        </p:nvSpPr>
        <p:spPr>
          <a:xfrm>
            <a:off x="1629604" y="2637502"/>
            <a:ext cx="965676" cy="350377"/>
          </a:xfrm>
          <a:prstGeom prst="rect">
            <a:avLst/>
          </a:prstGeom>
          <a:solidFill>
            <a:srgbClr val="25854A"/>
          </a:solidFill>
          <a:ln w="25400" cap="flat" cmpd="sng">
            <a:solidFill>
              <a:srgbClr val="258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Deforestación y degradación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3"/>
          <p:cNvSpPr/>
          <p:nvPr/>
        </p:nvSpPr>
        <p:spPr>
          <a:xfrm>
            <a:off x="5967777" y="2637502"/>
            <a:ext cx="965676" cy="350377"/>
          </a:xfrm>
          <a:prstGeom prst="rect">
            <a:avLst/>
          </a:prstGeom>
          <a:solidFill>
            <a:srgbClr val="25854A"/>
          </a:solidFill>
          <a:ln w="25400" cap="flat" cmpd="sng">
            <a:solidFill>
              <a:srgbClr val="258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Emisiones de CO2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3"/>
          <p:cNvSpPr/>
          <p:nvPr/>
        </p:nvSpPr>
        <p:spPr>
          <a:xfrm>
            <a:off x="7454370" y="2637502"/>
            <a:ext cx="1029166" cy="350377"/>
          </a:xfrm>
          <a:prstGeom prst="rect">
            <a:avLst/>
          </a:prstGeom>
          <a:solidFill>
            <a:srgbClr val="25854A"/>
          </a:solidFill>
          <a:ln w="25400" cap="flat" cmpd="sng">
            <a:solidFill>
              <a:srgbClr val="258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Contaminación de agua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3"/>
          <p:cNvSpPr/>
          <p:nvPr/>
        </p:nvSpPr>
        <p:spPr>
          <a:xfrm>
            <a:off x="4411544" y="2637502"/>
            <a:ext cx="965676" cy="350377"/>
          </a:xfrm>
          <a:prstGeom prst="rect">
            <a:avLst/>
          </a:prstGeom>
          <a:solidFill>
            <a:srgbClr val="25854A"/>
          </a:solidFill>
          <a:ln w="25400" cap="flat" cmpd="sng">
            <a:solidFill>
              <a:srgbClr val="258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Emisiones de CH4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3"/>
          <p:cNvSpPr/>
          <p:nvPr/>
        </p:nvSpPr>
        <p:spPr>
          <a:xfrm>
            <a:off x="6620214" y="2055480"/>
            <a:ext cx="965676" cy="350377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Medianos y grandes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3"/>
          <p:cNvSpPr/>
          <p:nvPr/>
        </p:nvSpPr>
        <p:spPr>
          <a:xfrm>
            <a:off x="1629604" y="2047000"/>
            <a:ext cx="965676" cy="350377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Pequeños y medianos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3"/>
          <p:cNvSpPr/>
          <p:nvPr/>
        </p:nvSpPr>
        <p:spPr>
          <a:xfrm>
            <a:off x="1629604" y="3186470"/>
            <a:ext cx="976060" cy="247828"/>
          </a:xfrm>
          <a:prstGeom prst="rect">
            <a:avLst/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Silvopastoriles</a:t>
            </a:r>
            <a:endParaRPr sz="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p13"/>
          <p:cNvSpPr/>
          <p:nvPr/>
        </p:nvSpPr>
        <p:spPr>
          <a:xfrm>
            <a:off x="4422980" y="3182322"/>
            <a:ext cx="976060" cy="247828"/>
          </a:xfrm>
          <a:prstGeom prst="rect">
            <a:avLst/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Biodigestores</a:t>
            </a:r>
            <a:endParaRPr sz="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13"/>
          <p:cNvSpPr/>
          <p:nvPr/>
        </p:nvSpPr>
        <p:spPr>
          <a:xfrm>
            <a:off x="5967777" y="3182322"/>
            <a:ext cx="976060" cy="247828"/>
          </a:xfrm>
          <a:prstGeom prst="rect">
            <a:avLst/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Energías renovables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3"/>
          <p:cNvSpPr/>
          <p:nvPr/>
        </p:nvSpPr>
        <p:spPr>
          <a:xfrm>
            <a:off x="7332291" y="3118230"/>
            <a:ext cx="1273323" cy="376013"/>
          </a:xfrm>
          <a:prstGeom prst="rect">
            <a:avLst/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Buenas prácticas uso y acceso al agua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3"/>
          <p:cNvSpPr/>
          <p:nvPr/>
        </p:nvSpPr>
        <p:spPr>
          <a:xfrm>
            <a:off x="1447643" y="3555975"/>
            <a:ext cx="6406007" cy="51610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MX" sz="9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Mejores prácticas: Alimentación, mejoramiento genético, sanidad e inocuidad, bienestar animal, biodiversidad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/>
          <p:nvPr/>
        </p:nvSpPr>
        <p:spPr>
          <a:xfrm>
            <a:off x="1768979" y="4140694"/>
            <a:ext cx="5685391" cy="243299"/>
          </a:xfrm>
          <a:prstGeom prst="rect">
            <a:avLst/>
          </a:prstGeom>
          <a:solidFill>
            <a:srgbClr val="BFBFBF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marR="0" lvl="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s-MX" sz="9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Aumento de la productividad                    Reducción de costos de producción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s-MX" sz="900" b="0" i="0" u="none" strike="noStrike" cap="none">
                <a:solidFill>
                  <a:srgbClr val="3B3B3B"/>
                </a:solidFill>
                <a:latin typeface="Montserrat"/>
                <a:ea typeface="Montserrat"/>
                <a:cs typeface="Montserrat"/>
                <a:sym typeface="Montserrat"/>
              </a:rPr>
              <a:t>Reducción de la pobreza                    Mantenimiento de Servicios Ambientales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3"/>
          <p:cNvSpPr/>
          <p:nvPr/>
        </p:nvSpPr>
        <p:spPr>
          <a:xfrm>
            <a:off x="1230808" y="4529402"/>
            <a:ext cx="1013610" cy="418743"/>
          </a:xfrm>
          <a:prstGeom prst="roundRect">
            <a:avLst>
              <a:gd name="adj" fmla="val 16667"/>
            </a:avLst>
          </a:prstGeom>
          <a:solidFill>
            <a:srgbClr val="25854A"/>
          </a:solidFill>
          <a:ln w="25400" cap="flat" cmpd="sng">
            <a:solidFill>
              <a:srgbClr val="258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MX" sz="9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Asistencia técnica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3"/>
          <p:cNvSpPr/>
          <p:nvPr/>
        </p:nvSpPr>
        <p:spPr>
          <a:xfrm>
            <a:off x="2403627" y="4534594"/>
            <a:ext cx="1013610" cy="418743"/>
          </a:xfrm>
          <a:prstGeom prst="roundRect">
            <a:avLst>
              <a:gd name="adj" fmla="val 16667"/>
            </a:avLst>
          </a:prstGeom>
          <a:solidFill>
            <a:srgbClr val="25854A"/>
          </a:solidFill>
          <a:ln w="25400" cap="flat" cmpd="sng">
            <a:solidFill>
              <a:srgbClr val="258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Certificación carne libre de deforestación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3"/>
          <p:cNvSpPr/>
          <p:nvPr/>
        </p:nvSpPr>
        <p:spPr>
          <a:xfrm>
            <a:off x="3576446" y="4550866"/>
            <a:ext cx="1013610" cy="407341"/>
          </a:xfrm>
          <a:prstGeom prst="roundRect">
            <a:avLst>
              <a:gd name="adj" fmla="val 16667"/>
            </a:avLst>
          </a:prstGeom>
          <a:solidFill>
            <a:srgbClr val="25854A"/>
          </a:solidFill>
          <a:ln w="25400" cap="flat" cmpd="sng">
            <a:solidFill>
              <a:srgbClr val="258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Acceso al crédito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3"/>
          <p:cNvSpPr/>
          <p:nvPr/>
        </p:nvSpPr>
        <p:spPr>
          <a:xfrm>
            <a:off x="4749265" y="4657844"/>
            <a:ext cx="933688" cy="119564"/>
          </a:xfrm>
          <a:prstGeom prst="roundRect">
            <a:avLst>
              <a:gd name="adj" fmla="val 16667"/>
            </a:avLst>
          </a:prstGeom>
          <a:solidFill>
            <a:srgbClr val="25854A"/>
          </a:solidFill>
          <a:ln w="25400" cap="flat" cmpd="sng">
            <a:solidFill>
              <a:srgbClr val="258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Organización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3"/>
          <p:cNvSpPr/>
          <p:nvPr/>
        </p:nvSpPr>
        <p:spPr>
          <a:xfrm>
            <a:off x="5781599" y="4522533"/>
            <a:ext cx="1151854" cy="134262"/>
          </a:xfrm>
          <a:prstGeom prst="roundRect">
            <a:avLst>
              <a:gd name="adj" fmla="val 16667"/>
            </a:avLst>
          </a:prstGeom>
          <a:solidFill>
            <a:srgbClr val="25854A"/>
          </a:solidFill>
          <a:ln w="25400" cap="flat" cmpd="sng">
            <a:solidFill>
              <a:srgbClr val="258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Lotificación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"/>
          <p:cNvSpPr/>
          <p:nvPr/>
        </p:nvSpPr>
        <p:spPr>
          <a:xfrm>
            <a:off x="5791983" y="4744477"/>
            <a:ext cx="1151854" cy="321640"/>
          </a:xfrm>
          <a:prstGeom prst="roundRect">
            <a:avLst>
              <a:gd name="adj" fmla="val 16667"/>
            </a:avLst>
          </a:prstGeom>
          <a:solidFill>
            <a:srgbClr val="25854A"/>
          </a:solidFill>
          <a:ln w="25400" cap="flat" cmpd="sng">
            <a:solidFill>
              <a:srgbClr val="258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Estandarización intermediarios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3"/>
          <p:cNvSpPr/>
          <p:nvPr/>
        </p:nvSpPr>
        <p:spPr>
          <a:xfrm>
            <a:off x="7751135" y="4049144"/>
            <a:ext cx="1093013" cy="994212"/>
          </a:xfrm>
          <a:prstGeom prst="roundRect">
            <a:avLst>
              <a:gd name="adj" fmla="val 16667"/>
            </a:avLst>
          </a:prstGeom>
          <a:solidFill>
            <a:srgbClr val="EEEE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13"/>
          <p:cNvSpPr/>
          <p:nvPr/>
        </p:nvSpPr>
        <p:spPr>
          <a:xfrm>
            <a:off x="7393025" y="4518491"/>
            <a:ext cx="1151854" cy="321640"/>
          </a:xfrm>
          <a:prstGeom prst="roundRect">
            <a:avLst>
              <a:gd name="adj" fmla="val 16667"/>
            </a:avLst>
          </a:prstGeom>
          <a:solidFill>
            <a:srgbClr val="25854A"/>
          </a:solidFill>
          <a:ln w="25400" cap="flat" cmpd="sng">
            <a:solidFill>
              <a:srgbClr val="2585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Simplificación administrativa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3"/>
          <p:cNvSpPr txBox="1"/>
          <p:nvPr/>
        </p:nvSpPr>
        <p:spPr>
          <a:xfrm>
            <a:off x="318045" y="1390077"/>
            <a:ext cx="69828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MX" sz="1000" b="1" i="0" u="none" strike="noStrike" cap="none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Región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3"/>
          <p:cNvSpPr txBox="1"/>
          <p:nvPr/>
        </p:nvSpPr>
        <p:spPr>
          <a:xfrm>
            <a:off x="291725" y="2061391"/>
            <a:ext cx="98656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MX" sz="1000" b="1" i="0" u="none" strike="noStrike" cap="none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Tipo de productor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3"/>
          <p:cNvSpPr txBox="1"/>
          <p:nvPr/>
        </p:nvSpPr>
        <p:spPr>
          <a:xfrm>
            <a:off x="291725" y="2656578"/>
            <a:ext cx="98656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MX" sz="1000" b="1" i="0" u="none" strike="noStrike" cap="none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Problema público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3"/>
          <p:cNvSpPr txBox="1"/>
          <p:nvPr/>
        </p:nvSpPr>
        <p:spPr>
          <a:xfrm>
            <a:off x="316923" y="3135575"/>
            <a:ext cx="96136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MX" sz="1000" b="1" i="0" u="none" strike="noStrike" cap="none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Línea de acción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3"/>
          <p:cNvSpPr txBox="1"/>
          <p:nvPr/>
        </p:nvSpPr>
        <p:spPr>
          <a:xfrm>
            <a:off x="298712" y="4072076"/>
            <a:ext cx="9301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MX" sz="1000" b="1" i="0" u="none" strike="noStrike" cap="none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Beneficios esperados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3"/>
          <p:cNvSpPr txBox="1"/>
          <p:nvPr/>
        </p:nvSpPr>
        <p:spPr>
          <a:xfrm>
            <a:off x="315200" y="4558097"/>
            <a:ext cx="81696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MX" sz="1000" b="1" i="0" u="none" strike="noStrike" cap="none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Bienes públicos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2" name="Google Shape;242;p13"/>
          <p:cNvCxnSpPr>
            <a:endCxn id="213" idx="0"/>
          </p:cNvCxnSpPr>
          <p:nvPr/>
        </p:nvCxnSpPr>
        <p:spPr>
          <a:xfrm>
            <a:off x="5415552" y="410321"/>
            <a:ext cx="1687500" cy="279600"/>
          </a:xfrm>
          <a:prstGeom prst="bentConnector2">
            <a:avLst/>
          </a:prstGeom>
          <a:noFill/>
          <a:ln w="9525" cap="flat" cmpd="sng">
            <a:solidFill>
              <a:srgbClr val="0E234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3" name="Google Shape;243;p13"/>
          <p:cNvCxnSpPr>
            <a:stCxn id="211" idx="1"/>
            <a:endCxn id="212" idx="0"/>
          </p:cNvCxnSpPr>
          <p:nvPr/>
        </p:nvCxnSpPr>
        <p:spPr>
          <a:xfrm flipH="1">
            <a:off x="2122697" y="431562"/>
            <a:ext cx="1763100" cy="252600"/>
          </a:xfrm>
          <a:prstGeom prst="bentConnector2">
            <a:avLst/>
          </a:prstGeom>
          <a:noFill/>
          <a:ln w="9525" cap="flat" cmpd="sng">
            <a:solidFill>
              <a:srgbClr val="0E234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4" name="Google Shape;244;p13"/>
          <p:cNvCxnSpPr>
            <a:stCxn id="220" idx="2"/>
            <a:endCxn id="219" idx="0"/>
          </p:cNvCxnSpPr>
          <p:nvPr/>
        </p:nvCxnSpPr>
        <p:spPr>
          <a:xfrm rot="5400000">
            <a:off x="5882952" y="1417357"/>
            <a:ext cx="231600" cy="2208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0E234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5" name="Google Shape;245;p13"/>
          <p:cNvCxnSpPr>
            <a:stCxn id="220" idx="2"/>
            <a:endCxn id="218" idx="0"/>
          </p:cNvCxnSpPr>
          <p:nvPr/>
        </p:nvCxnSpPr>
        <p:spPr>
          <a:xfrm rot="-5400000" flipH="1">
            <a:off x="7420152" y="2088757"/>
            <a:ext cx="231600" cy="865800"/>
          </a:xfrm>
          <a:prstGeom prst="bentConnector3">
            <a:avLst>
              <a:gd name="adj1" fmla="val 50009"/>
            </a:avLst>
          </a:prstGeom>
          <a:noFill/>
          <a:ln w="9525" cap="flat" cmpd="sng">
            <a:solidFill>
              <a:srgbClr val="0E234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6" name="Google Shape;246;p13"/>
          <p:cNvCxnSpPr>
            <a:stCxn id="220" idx="2"/>
            <a:endCxn id="217" idx="0"/>
          </p:cNvCxnSpPr>
          <p:nvPr/>
        </p:nvCxnSpPr>
        <p:spPr>
          <a:xfrm rot="5400000">
            <a:off x="6661002" y="2195407"/>
            <a:ext cx="231600" cy="652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0E234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7" name="Google Shape;247;p13"/>
          <p:cNvCxnSpPr>
            <a:stCxn id="216" idx="2"/>
            <a:endCxn id="222" idx="0"/>
          </p:cNvCxnSpPr>
          <p:nvPr/>
        </p:nvCxnSpPr>
        <p:spPr>
          <a:xfrm>
            <a:off x="2112442" y="2987879"/>
            <a:ext cx="5100" cy="198600"/>
          </a:xfrm>
          <a:prstGeom prst="straightConnector1">
            <a:avLst/>
          </a:prstGeom>
          <a:noFill/>
          <a:ln w="9525" cap="flat" cmpd="sng">
            <a:solidFill>
              <a:srgbClr val="0E234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8" name="Google Shape;248;p13"/>
          <p:cNvCxnSpPr>
            <a:stCxn id="221" idx="2"/>
            <a:endCxn id="216" idx="0"/>
          </p:cNvCxnSpPr>
          <p:nvPr/>
        </p:nvCxnSpPr>
        <p:spPr>
          <a:xfrm>
            <a:off x="2112442" y="2397377"/>
            <a:ext cx="0" cy="240000"/>
          </a:xfrm>
          <a:prstGeom prst="straightConnector1">
            <a:avLst/>
          </a:prstGeom>
          <a:noFill/>
          <a:ln w="9525" cap="flat" cmpd="sng">
            <a:solidFill>
              <a:srgbClr val="0E234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4"/>
          <p:cNvSpPr txBox="1"/>
          <p:nvPr/>
        </p:nvSpPr>
        <p:spPr>
          <a:xfrm>
            <a:off x="308924" y="8635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p14"/>
          <p:cNvSpPr txBox="1">
            <a:spLocks noGrp="1"/>
          </p:cNvSpPr>
          <p:nvPr>
            <p:ph type="body" idx="1"/>
          </p:nvPr>
        </p:nvSpPr>
        <p:spPr>
          <a:xfrm>
            <a:off x="733645" y="977636"/>
            <a:ext cx="8010817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Noto Sans Symbols"/>
              <a:buChar char="✔"/>
            </a:pPr>
            <a:r>
              <a:rPr lang="es-MX" sz="12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Mejora en los ingresos económicos del productor derivados de mejores rendimientos en carne, leche y crías.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</a:pPr>
            <a:endParaRPr sz="120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Noto Sans Symbols"/>
              <a:buChar char="✔"/>
            </a:pPr>
            <a:r>
              <a:rPr lang="es-MX" sz="12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Oportunidades de empleo y fortalecimiento del gremio ganadero.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</a:pPr>
            <a:endParaRPr sz="120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Noto Sans Symbols"/>
              <a:buChar char="✔"/>
            </a:pPr>
            <a:r>
              <a:rPr lang="es-MX" sz="12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Disminuye la dependencia de insumos externos (compra de pastura, uso de ivermectina).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</a:pPr>
            <a:endParaRPr sz="120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Noto Sans Symbols"/>
              <a:buChar char="✔"/>
            </a:pPr>
            <a:r>
              <a:rPr lang="es-MX" sz="12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Aumento de la productividad por superficie de terreno.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</a:pPr>
            <a:endParaRPr sz="120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Noto Sans Symbols"/>
              <a:buChar char="✔"/>
            </a:pPr>
            <a:r>
              <a:rPr lang="es-MX" sz="12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Mejora en la fertilidad de suelos (integración del estiércol).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</a:pPr>
            <a:endParaRPr sz="120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Noto Sans Symbols"/>
              <a:buChar char="✔"/>
            </a:pPr>
            <a:r>
              <a:rPr lang="es-MX" sz="12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Mejora en las condiciones de bienestar animal.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</a:pPr>
            <a:endParaRPr sz="120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Noto Sans Symbols"/>
              <a:buChar char="✔"/>
            </a:pPr>
            <a:r>
              <a:rPr lang="es-MX" sz="12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Reduce emisiones y la erosión de suelo, mejora el microclima y retención de agua, conserva biodiversidad.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</a:pPr>
            <a:endParaRPr sz="120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Noto Sans Symbols"/>
              <a:buChar char="✔"/>
            </a:pPr>
            <a:r>
              <a:rPr lang="es-MX" sz="12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Aumenta los reservorios de carbono.</a:t>
            </a:r>
            <a:endParaRPr sz="120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14"/>
          <p:cNvSpPr txBox="1"/>
          <p:nvPr/>
        </p:nvSpPr>
        <p:spPr>
          <a:xfrm>
            <a:off x="1614086" y="60893"/>
            <a:ext cx="7215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1" i="0" u="none" strike="noStrike" cap="none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VENTAJAS DE LA GANADERÍA CON BALANCE CERO EMISIONES:</a:t>
            </a:r>
            <a:endParaRPr sz="1400" b="0" i="0" u="none" strike="noStrike" cap="none">
              <a:solidFill>
                <a:srgbClr val="0E23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5"/>
          <p:cNvSpPr txBox="1"/>
          <p:nvPr/>
        </p:nvSpPr>
        <p:spPr>
          <a:xfrm>
            <a:off x="308924" y="8635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5"/>
          <p:cNvSpPr txBox="1"/>
          <p:nvPr/>
        </p:nvSpPr>
        <p:spPr>
          <a:xfrm>
            <a:off x="1739022" y="-37409"/>
            <a:ext cx="7215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1" i="0" u="none" strike="noStrike" cap="none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ÁREAS ELEGIBLES</a:t>
            </a:r>
            <a:endParaRPr sz="1400" i="0" u="none" strike="noStrike" cap="none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E23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5"/>
          <p:cNvSpPr txBox="1"/>
          <p:nvPr/>
        </p:nvSpPr>
        <p:spPr>
          <a:xfrm>
            <a:off x="7647709" y="1448656"/>
            <a:ext cx="1413164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s-MX" sz="800" b="1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Criterios: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800" b="1" i="0" u="none" strike="noStrike" cap="non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s-MX" sz="8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*Edafología distinta a litosoles y fluvisoles</a:t>
            </a:r>
            <a:endParaRPr sz="800" b="0" i="0" u="none" strike="noStrike" cap="non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800" b="0" i="0" u="none" strike="noStrike" cap="non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s-MX" sz="8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*Pastizales que comparten frontera con selvas caducifolias y subcaducifolias</a:t>
            </a:r>
            <a:endParaRPr sz="800" b="0" i="0" u="none" strike="noStrike" cap="non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800" b="0" i="0" u="none" strike="noStrike" cap="none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s-MX" sz="8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*Superficies mayores  5ha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5569" y="616438"/>
            <a:ext cx="5176901" cy="43275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6" name="Google Shape;266;p15"/>
          <p:cNvGraphicFramePr/>
          <p:nvPr/>
        </p:nvGraphicFramePr>
        <p:xfrm>
          <a:off x="323852" y="7004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{98C3FDA1-8729-4D1C-A4D0-F696B2ECCF82}</a:tableStyleId>
              </a:tblPr>
              <a:tblGrid>
                <a:gridCol w="1451625"/>
                <a:gridCol w="669400"/>
              </a:tblGrid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Municipios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Suma de Hectares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BF7"/>
                    </a:solidFill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JICOSUR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75,346.07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CASIMIRO CASTILLO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1,562.99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CIHUATLÁN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6,206.17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CUAUTITLÁN DE GARCÍA BARRAGÁN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4,440.21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HUERTA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28,970.15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TOMATLÁN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22,583.49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VILLA PURIFICACIÓN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11,583.05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JIRA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3,697.66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AUTLÁN DE NAVARRO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755.34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EJUTLA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394.39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GRULLO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45.68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LIMÓN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26.76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SAN GABRIEL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37.92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TOLIMÁN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166.57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TONAYA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847.51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TUXCACUESCO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156.49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UNIÓN DE TULA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997.32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ZAPOTITLÁN DE VADILLO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269.69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JIRCO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21,906.52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CONCEPCIÓN DE BUENOS AIRES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228.25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GÓMEZ FARÍAS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258.17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MAZAMITLA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181.27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PIHUAMO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6,930.79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QUITUPAN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2,279.37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TAMAZULA DE GORDIANO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4,810.78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TECALITLÁN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3,686.86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TONILA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308.66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TUXPAN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1,837.25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VALLE DE JUÁREZ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427.32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ZAPOTILTIC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741.84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ZAPOTLÁN EL GRANDE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215.97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JISOC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14,375.29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ATENGUILLO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51.39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CABO CORRIENTES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6,402.67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GUACHINANGO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647.13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MASCOTA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200.26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MIXTLÁN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143.92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PUERTO VALLARTA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3,002.12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SAN SEBASTIÁN DEL OESTE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2,223.16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TALPA DE ALLENDE</a:t>
                      </a:r>
                      <a:endParaRPr sz="1400" u="none" strike="noStrike" cap="none"/>
                    </a:p>
                  </a:txBody>
                  <a:tcPr marL="36600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1,704.64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general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s-MX" sz="6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115,325.54</a:t>
                      </a:r>
                      <a:endParaRPr sz="1400" u="none" strike="noStrike" cap="none"/>
                    </a:p>
                  </a:txBody>
                  <a:tcPr marL="4075" marR="4075" marT="407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BC2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BF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6"/>
          <p:cNvSpPr txBox="1"/>
          <p:nvPr/>
        </p:nvSpPr>
        <p:spPr>
          <a:xfrm>
            <a:off x="308924" y="8635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6"/>
          <p:cNvSpPr txBox="1"/>
          <p:nvPr/>
        </p:nvSpPr>
        <p:spPr>
          <a:xfrm>
            <a:off x="514689" y="639872"/>
            <a:ext cx="84156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200" i="0" u="none" strike="noStrike" cap="none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Proyección inicial: 1,400 hectáreas de sistemas silvopastoriles en tres modalidades, hasta completar 21,400 Ha (año 2024). </a:t>
            </a:r>
            <a:endParaRPr sz="1200" i="0" u="none" strike="noStrike" cap="none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4" name="Google Shape;27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7207" y="1192924"/>
            <a:ext cx="1630297" cy="111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7207" y="2499239"/>
            <a:ext cx="1630900" cy="1143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77206" y="3792234"/>
            <a:ext cx="1630297" cy="109906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6"/>
          <p:cNvSpPr txBox="1"/>
          <p:nvPr/>
        </p:nvSpPr>
        <p:spPr>
          <a:xfrm>
            <a:off x="4438672" y="1869158"/>
            <a:ext cx="1776448" cy="253916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05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$2,400.00 / 100 metros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6"/>
          <p:cNvSpPr txBox="1"/>
          <p:nvPr/>
        </p:nvSpPr>
        <p:spPr>
          <a:xfrm>
            <a:off x="4438672" y="3156826"/>
            <a:ext cx="1194558" cy="253916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05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$5,500.00 / Ha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6"/>
          <p:cNvSpPr txBox="1"/>
          <p:nvPr/>
        </p:nvSpPr>
        <p:spPr>
          <a:xfrm>
            <a:off x="4438672" y="4279950"/>
            <a:ext cx="1233030" cy="253916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05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$17,680.00 / Ha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6"/>
          <p:cNvSpPr txBox="1"/>
          <p:nvPr/>
        </p:nvSpPr>
        <p:spPr>
          <a:xfrm>
            <a:off x="4362683" y="1399421"/>
            <a:ext cx="2886534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200" i="0" u="none" strike="noStrike" cap="none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Plantación de árboles forrajeros en cercas vivas.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16"/>
          <p:cNvSpPr txBox="1"/>
          <p:nvPr/>
        </p:nvSpPr>
        <p:spPr>
          <a:xfrm>
            <a:off x="4362683" y="2422010"/>
            <a:ext cx="2886534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200" i="0" u="none" strike="noStrike" cap="none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Plantación de árboles y/o arbustos forrajeros dispersos y/o en curvas a nivel.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6"/>
          <p:cNvSpPr txBox="1"/>
          <p:nvPr/>
        </p:nvSpPr>
        <p:spPr>
          <a:xfrm>
            <a:off x="4362683" y="3695434"/>
            <a:ext cx="28865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200" i="0" u="none" strike="noStrike" cap="none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Plantación de bancos de proteína y/o energéticos.</a:t>
            </a:r>
            <a:endParaRPr sz="1200" i="0" u="none" strike="noStrike" cap="none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6"/>
          <p:cNvSpPr txBox="1"/>
          <p:nvPr/>
        </p:nvSpPr>
        <p:spPr>
          <a:xfrm>
            <a:off x="1763566" y="66941"/>
            <a:ext cx="5611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1" i="0" u="none" strike="noStrike" cap="none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PROPUESTA ESTADO DE JALISCO</a:t>
            </a:r>
            <a:endParaRPr sz="1600" b="1" i="0" u="none" strike="noStrike" cap="none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7"/>
          <p:cNvSpPr txBox="1"/>
          <p:nvPr/>
        </p:nvSpPr>
        <p:spPr>
          <a:xfrm>
            <a:off x="1765226" y="35728"/>
            <a:ext cx="7215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1" i="0" u="none" strike="noStrike" cap="none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ALIADOS ESTRATÉGICOS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E23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7" descr="Logo de la Secretaría de Agricultura y Desarrollo Rural"/>
          <p:cNvSpPr/>
          <p:nvPr/>
        </p:nvSpPr>
        <p:spPr>
          <a:xfrm>
            <a:off x="161126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7"/>
          <p:cNvSpPr/>
          <p:nvPr/>
        </p:nvSpPr>
        <p:spPr>
          <a:xfrm>
            <a:off x="612775" y="1663154"/>
            <a:ext cx="1296785" cy="764771"/>
          </a:xfrm>
          <a:prstGeom prst="roundRect">
            <a:avLst>
              <a:gd name="adj" fmla="val 16667"/>
            </a:avLst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Asistencia técnica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p17"/>
          <p:cNvSpPr/>
          <p:nvPr/>
        </p:nvSpPr>
        <p:spPr>
          <a:xfrm>
            <a:off x="2249768" y="1677731"/>
            <a:ext cx="1296785" cy="750194"/>
          </a:xfrm>
          <a:prstGeom prst="roundRect">
            <a:avLst>
              <a:gd name="adj" fmla="val 16667"/>
            </a:avLst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Certificación carne 0% deforestación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p17"/>
          <p:cNvSpPr/>
          <p:nvPr/>
        </p:nvSpPr>
        <p:spPr>
          <a:xfrm>
            <a:off x="3886761" y="1663154"/>
            <a:ext cx="1296785" cy="764771"/>
          </a:xfrm>
          <a:prstGeom prst="roundRect">
            <a:avLst>
              <a:gd name="adj" fmla="val 16667"/>
            </a:avLst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Acceso al crédito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5542820" y="1677731"/>
            <a:ext cx="1296785" cy="764771"/>
          </a:xfrm>
          <a:prstGeom prst="roundRect">
            <a:avLst>
              <a:gd name="adj" fmla="val 16667"/>
            </a:avLst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Organización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17"/>
          <p:cNvSpPr/>
          <p:nvPr/>
        </p:nvSpPr>
        <p:spPr>
          <a:xfrm>
            <a:off x="7278887" y="1689308"/>
            <a:ext cx="1296785" cy="764771"/>
          </a:xfrm>
          <a:prstGeom prst="roundRect">
            <a:avLst>
              <a:gd name="adj" fmla="val 16667"/>
            </a:avLst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Articulación en el territorio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6" name="Google Shape;296;p17" descr="Resultado de imagen para logo ud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511" y="2570122"/>
            <a:ext cx="401378" cy="568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7" descr="Resultado de imagen para biopasos"/>
          <p:cNvPicPr preferRelativeResize="0"/>
          <p:nvPr/>
        </p:nvPicPr>
        <p:blipFill rotWithShape="1">
          <a:blip r:embed="rId5">
            <a:alphaModFix/>
          </a:blip>
          <a:srcRect t="39025" b="38537"/>
          <a:stretch/>
        </p:blipFill>
        <p:spPr>
          <a:xfrm>
            <a:off x="892760" y="3290490"/>
            <a:ext cx="666880" cy="14962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7" descr="Resultado de imagen para FIRCO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17" descr="Resultado de imagen para paisaje biocultura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40968" y="2653026"/>
            <a:ext cx="900487" cy="43441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7" descr="Resultado de imagen para unión ganadera regional de jalisco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7"/>
          <p:cNvSpPr/>
          <p:nvPr/>
        </p:nvSpPr>
        <p:spPr>
          <a:xfrm>
            <a:off x="7927280" y="4111998"/>
            <a:ext cx="926163" cy="893794"/>
          </a:xfrm>
          <a:prstGeom prst="flowChartAlternateProcess">
            <a:avLst/>
          </a:prstGeom>
          <a:solidFill>
            <a:srgbClr val="EEEEEF"/>
          </a:solidFill>
          <a:ln w="25400" cap="flat" cmpd="sng">
            <a:solidFill>
              <a:srgbClr val="EEEE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30127" y="4221211"/>
            <a:ext cx="813188" cy="417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30985" y="4030379"/>
            <a:ext cx="518751" cy="7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7"/>
          <p:cNvPicPr preferRelativeResize="0"/>
          <p:nvPr/>
        </p:nvPicPr>
        <p:blipFill rotWithShape="1">
          <a:blip r:embed="rId9">
            <a:alphaModFix/>
          </a:blip>
          <a:srcRect t="27556" r="35644" b="24543"/>
          <a:stretch/>
        </p:blipFill>
        <p:spPr>
          <a:xfrm>
            <a:off x="7126708" y="3376721"/>
            <a:ext cx="919198" cy="68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39776" y="3340128"/>
            <a:ext cx="671520" cy="63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098934" y="2707471"/>
            <a:ext cx="505608" cy="47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25779" y="876453"/>
            <a:ext cx="1901250" cy="30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720477" y="853976"/>
            <a:ext cx="1962917" cy="36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915709" y="844451"/>
            <a:ext cx="1870507" cy="39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354399" y="2687199"/>
            <a:ext cx="564644" cy="568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247237" y="3251470"/>
            <a:ext cx="567458" cy="567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10414" y="3278317"/>
            <a:ext cx="549153" cy="549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7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010857" y="2599431"/>
            <a:ext cx="1127835" cy="41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949131" y="3139109"/>
            <a:ext cx="1374429" cy="384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246256" y="3667806"/>
            <a:ext cx="698768" cy="69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305913" y="2642995"/>
            <a:ext cx="1221116" cy="35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57102" y="3610816"/>
            <a:ext cx="1008129" cy="54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 txBox="1">
            <a:spLocks noGrp="1"/>
          </p:cNvSpPr>
          <p:nvPr>
            <p:ph type="title"/>
          </p:nvPr>
        </p:nvSpPr>
        <p:spPr>
          <a:xfrm>
            <a:off x="1756550" y="0"/>
            <a:ext cx="8520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MX" sz="1600" b="1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RECURSOS FORESTALES DE MÉXICO</a:t>
            </a:r>
            <a:endParaRPr sz="1600" b="1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179600" y="561825"/>
            <a:ext cx="4035300" cy="43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 acuerdo con el inventario nacional forestal y de suelos 2009 - 2014 con base en la Serie VI de Inegi, </a:t>
            </a:r>
            <a:r>
              <a:rPr lang="es-MX"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137.8 millones de hectáreas (Mhas) es superficie forestal</a:t>
            </a: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de las cuales: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32.4 Mhas son </a:t>
            </a:r>
            <a:r>
              <a:rPr lang="es-MX"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bosques de coníferas y/o latifoliadas templadas </a:t>
            </a: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13.5 Mhas son </a:t>
            </a:r>
            <a:r>
              <a:rPr lang="es-MX"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selvas altas y medianas</a:t>
            </a: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16.4 Mhas de </a:t>
            </a:r>
            <a:r>
              <a:rPr lang="es-MX"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selvas bajas</a:t>
            </a: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56.3 Mhas son </a:t>
            </a:r>
            <a:r>
              <a:rPr lang="es-MX"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matorrales</a:t>
            </a: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 decir, </a:t>
            </a:r>
            <a:r>
              <a:rPr lang="es-MX"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72.7 Mhas (52.7%) de la superficie forestal es selva baja y matorrales</a:t>
            </a: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Además, </a:t>
            </a:r>
            <a:r>
              <a:rPr lang="es-MX"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29% de la agricultura </a:t>
            </a: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del país, se practica en ejidos y comunidades con Bosques y Selvas.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" name="Google Shape;7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0925" y="898137"/>
            <a:ext cx="4739874" cy="32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8"/>
          <p:cNvSpPr txBox="1">
            <a:spLocks noGrp="1"/>
          </p:cNvSpPr>
          <p:nvPr>
            <p:ph type="title"/>
          </p:nvPr>
        </p:nvSpPr>
        <p:spPr>
          <a:xfrm>
            <a:off x="18132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MX" sz="1600" b="1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CADENA AGAVE-TEQUILA</a:t>
            </a:r>
            <a:endParaRPr sz="1600" b="1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" name="Google Shape;324;p18"/>
          <p:cNvSpPr txBox="1">
            <a:spLocks noGrp="1"/>
          </p:cNvSpPr>
          <p:nvPr>
            <p:ph type="body" idx="1"/>
          </p:nvPr>
        </p:nvSpPr>
        <p:spPr>
          <a:xfrm>
            <a:off x="121025" y="552188"/>
            <a:ext cx="3708000" cy="43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highlight>
                <a:srgbClr val="FFFF00"/>
              </a:highlight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s-MX" sz="1400">
                <a:latin typeface="Montserrat"/>
                <a:ea typeface="Montserrat"/>
                <a:cs typeface="Montserrat"/>
                <a:sym typeface="Montserrat"/>
              </a:rPr>
              <a:t>El cultivo entre 1990 y 2005 pasó de 20,000 ha a cerca de 120,000 ha, en detrimento de selvas caducifolias y cultivos tradicionales.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s-MX" sz="1400">
                <a:latin typeface="Montserrat"/>
                <a:ea typeface="Montserrat"/>
                <a:cs typeface="Montserrat"/>
                <a:sym typeface="Montserrat"/>
              </a:rPr>
              <a:t>En 2019 en Jalisco: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25mil plantaciones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Más de 133mil hectáreas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 400mil plantas de agave.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s-MX" sz="1400">
                <a:latin typeface="Montserrat"/>
                <a:ea typeface="Montserrat"/>
                <a:cs typeface="Montserrat"/>
                <a:sym typeface="Montserrat"/>
              </a:rPr>
              <a:t>La industria del tequila ocupa 6 lugar en aportaciones del PIB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s-MX" sz="1400">
                <a:latin typeface="Montserrat"/>
                <a:ea typeface="Montserrat"/>
                <a:cs typeface="Montserrat"/>
                <a:sym typeface="Montserrat"/>
              </a:rPr>
              <a:t>73% de la producción en Jalisco.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highlight>
                <a:srgbClr val="FFFF00"/>
              </a:highlight>
            </a:endParaRPr>
          </a:p>
        </p:txBody>
      </p:sp>
      <p:pic>
        <p:nvPicPr>
          <p:cNvPr id="325" name="Google Shape;3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6488" y="572688"/>
            <a:ext cx="5057775" cy="433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g846fd92792_5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846fd92792_5_2"/>
          <p:cNvSpPr txBox="1">
            <a:spLocks noGrp="1"/>
          </p:cNvSpPr>
          <p:nvPr>
            <p:ph type="title"/>
          </p:nvPr>
        </p:nvSpPr>
        <p:spPr>
          <a:xfrm>
            <a:off x="1820975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MX" sz="1600" b="1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TEQUILA LIBRE DE DEFORESTACIÓN</a:t>
            </a:r>
            <a:endParaRPr sz="1600" b="1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" name="Google Shape;332;g846fd92792_5_2"/>
          <p:cNvSpPr txBox="1"/>
          <p:nvPr/>
        </p:nvSpPr>
        <p:spPr>
          <a:xfrm>
            <a:off x="388200" y="726150"/>
            <a:ext cx="4183800" cy="3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Firma del Convenio de colaboración Consejo Regulador del Tequila (CRT) - Gobierno de Jalisco, en el marco de la COP 25 (Madrid 2019)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Tres líneas estratégicas: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AutoNum type="arabicPeriod"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Diseño e implementación del protocolo y certificación de “Agave - Tequila CERO DEFORESTACIÓN”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■"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Mapa de elegibilidad, con línea base 2016 (bosque-no bosque)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AutoNum type="arabicPeriod"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Mesas Técnicas, para la innovación de soluciones tecnológicas para las vinazas y bagazo.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AutoNum type="arabicPeriod"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Mejores prácticas productivas para conservación de biodiversidad y restauración. 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highlight>
                <a:srgbClr val="FFFF00"/>
              </a:highlight>
            </a:endParaRPr>
          </a:p>
        </p:txBody>
      </p:sp>
      <p:pic>
        <p:nvPicPr>
          <p:cNvPr id="333" name="Google Shape;333;g846fd92792_5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1650" y="1031475"/>
            <a:ext cx="4060824" cy="270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9"/>
          <p:cNvSpPr txBox="1">
            <a:spLocks noGrp="1"/>
          </p:cNvSpPr>
          <p:nvPr>
            <p:ph type="title"/>
          </p:nvPr>
        </p:nvSpPr>
        <p:spPr>
          <a:xfrm>
            <a:off x="20662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MX" sz="1600" b="1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AGUACATE</a:t>
            </a:r>
            <a:endParaRPr sz="1600" b="1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p19"/>
          <p:cNvSpPr txBox="1"/>
          <p:nvPr/>
        </p:nvSpPr>
        <p:spPr>
          <a:xfrm>
            <a:off x="167350" y="490150"/>
            <a:ext cx="3668400" cy="27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-"/>
            </a:pPr>
            <a:r>
              <a:rPr lang="es-MX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Fuerte crecimiento : 2,000 ha en 2007 a más de 20,000 en 2017 en detrimento principalmente  de bosque de pino y pino-encino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Datos preliminares elaborados por SEMADET estiman: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-"/>
            </a:pPr>
            <a:r>
              <a:rPr lang="es-MX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Del 2018-2019 se identifican 45 mil hectáreas de aguacate en Jalisco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-"/>
            </a:pPr>
            <a:r>
              <a:rPr lang="es-MX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19% fuera de la frontera agrícola del SIAP (serie I, 2010-2011)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1" name="Google Shape;34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2875" y="175450"/>
            <a:ext cx="5097600" cy="488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g846fd92792_7_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g846fd92792_7_84"/>
          <p:cNvSpPr txBox="1">
            <a:spLocks noGrp="1"/>
          </p:cNvSpPr>
          <p:nvPr>
            <p:ph type="title"/>
          </p:nvPr>
        </p:nvSpPr>
        <p:spPr>
          <a:xfrm>
            <a:off x="20662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MX" sz="1600" b="1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AGUACATE</a:t>
            </a:r>
            <a:endParaRPr sz="1600" b="1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8" name="Google Shape;348;g846fd92792_7_84"/>
          <p:cNvSpPr txBox="1">
            <a:spLocks noGrp="1"/>
          </p:cNvSpPr>
          <p:nvPr>
            <p:ph type="body" idx="1"/>
          </p:nvPr>
        </p:nvSpPr>
        <p:spPr>
          <a:xfrm>
            <a:off x="104550" y="773125"/>
            <a:ext cx="4003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  <a:r>
              <a:rPr lang="es-MX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Jalisco impulsa las siguientes estrategias: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o"/>
            </a:pPr>
            <a:r>
              <a:rPr lang="es-MX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Denuncia ante PROFEPA identificando cambio de uso de suelo ilegal en 13 municipios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o"/>
            </a:pPr>
            <a:r>
              <a:rPr lang="es-MX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Convenio de colaboración SADER Jalisco-SEMADET- RA para impulsar certificación agrícola y silvícola basada en el estándar de Rainforest Alliance- (No deforestación desde Enero 2014)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9" name="Google Shape;349;g846fd92792_7_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9850" y="586400"/>
            <a:ext cx="2979174" cy="198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846fd92792_7_84"/>
          <p:cNvPicPr preferRelativeResize="0"/>
          <p:nvPr/>
        </p:nvPicPr>
        <p:blipFill rotWithShape="1">
          <a:blip r:embed="rId5">
            <a:alphaModFix/>
          </a:blip>
          <a:srcRect l="34431" t="11133" r="32867" b="52942"/>
          <a:stretch/>
        </p:blipFill>
        <p:spPr>
          <a:xfrm>
            <a:off x="5631138" y="2694700"/>
            <a:ext cx="2176600" cy="184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356" name="Google Shape;356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357" name="Google Shape;35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0E2340"/>
          </a:solidFill>
          <a:ln w="9525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8" name="Google Shape;358;p22"/>
          <p:cNvSpPr/>
          <p:nvPr/>
        </p:nvSpPr>
        <p:spPr>
          <a:xfrm>
            <a:off x="1358550" y="1992875"/>
            <a:ext cx="6458100" cy="1157700"/>
          </a:xfrm>
          <a:prstGeom prst="rect">
            <a:avLst/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Producción forestal, c</a:t>
            </a:r>
            <a:r>
              <a:rPr lang="es-MX" sz="2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omunidades forestales, propietarios de la tierra y grupos vulnerables</a:t>
            </a: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4" name="Google Shape;364;p23"/>
          <p:cNvGraphicFramePr/>
          <p:nvPr/>
        </p:nvGraphicFramePr>
        <p:xfrm>
          <a:off x="570750" y="737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{7D91184D-861F-44AE-8F8E-02FFB6E371B6}</a:tableStyleId>
              </a:tblPr>
              <a:tblGrid>
                <a:gridCol w="1514475"/>
                <a:gridCol w="382850"/>
                <a:gridCol w="1603700"/>
                <a:gridCol w="1307575"/>
                <a:gridCol w="1710300"/>
                <a:gridCol w="1264150"/>
              </a:tblGrid>
              <a:tr h="466725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Superficie</a:t>
                      </a:r>
                      <a:endParaRPr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Ejidos</a:t>
                      </a:r>
                      <a:endParaRPr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Comunidades</a:t>
                      </a:r>
                      <a:endParaRPr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Propiedad privada</a:t>
                      </a:r>
                      <a:endParaRPr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 (ha)</a:t>
                      </a:r>
                      <a:endParaRPr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38125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 (ha)</a:t>
                      </a:r>
                      <a:endParaRPr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2,379,511.11</a:t>
                      </a:r>
                      <a:endParaRPr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374,524.53</a:t>
                      </a:r>
                      <a:endParaRPr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2,498,542.00</a:t>
                      </a:r>
                      <a:endParaRPr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5,252,577.64</a:t>
                      </a:r>
                      <a:endParaRPr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38125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Forestal (Ha)</a:t>
                      </a:r>
                      <a:endParaRPr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1,505,936.66</a:t>
                      </a:r>
                      <a:endParaRPr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305,608.62</a:t>
                      </a:r>
                      <a:endParaRPr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1,504,719.00</a:t>
                      </a:r>
                      <a:endParaRPr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3,316,264.28</a:t>
                      </a:r>
                      <a:endParaRPr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365" name="Google Shape;365;p23"/>
          <p:cNvSpPr txBox="1"/>
          <p:nvPr/>
        </p:nvSpPr>
        <p:spPr>
          <a:xfrm>
            <a:off x="902225" y="2449175"/>
            <a:ext cx="7362900" cy="19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999" marR="157962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s-MX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 los 15 millones de hectáreas que tienen potencial para el aprovechamiento forestal maderable en el país, solo 7 millones están incorporadas al manejo forestal maderable 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157962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marR="157962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s-MX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 Jalisco de las 1.8 millones de hectáreas propiedad de ejidos y comunidades que tienen potencial para el aprovechamiento forestal maderable,  y de éstas. 648 mil hectáreas se encuentran en los ejidos y comunidades indígenas de Jalisco, de entre las cuales solo 278,842.26 a bosques de Coníferas 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23"/>
          <p:cNvSpPr txBox="1"/>
          <p:nvPr/>
        </p:nvSpPr>
        <p:spPr>
          <a:xfrm>
            <a:off x="1791625" y="128150"/>
            <a:ext cx="3304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CONTEXTO</a:t>
            </a:r>
            <a:endParaRPr b="1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g846fd92792_7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846fd92792_7_6"/>
          <p:cNvSpPr txBox="1"/>
          <p:nvPr/>
        </p:nvSpPr>
        <p:spPr>
          <a:xfrm>
            <a:off x="464725" y="752825"/>
            <a:ext cx="8453100" cy="23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s-MX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neficientes equipos transformación industrial, generando productos con problemas de calidad y altos porcentajes de desperdicios, altos costos de producción y problemas de competitividad. 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Limitado acompañamiento técnico que promueva esquemas de largo plazo y de capacitación. 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Migración por falta de oportunidades laborales, disminuyendo el personal capacitado.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Carentes esquemas de asociación que permitan generar cadenas de valor.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Retrasos en las procesos administrativos para el manejo y la extracción.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Limitadas fuentes de financiamiento para tecnificar o mejorar la infraestructura para la producción y comercialización.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MX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Falta de organización y capacidades locales. 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" name="Google Shape;373;g846fd92792_7_6"/>
          <p:cNvSpPr txBox="1"/>
          <p:nvPr/>
        </p:nvSpPr>
        <p:spPr>
          <a:xfrm>
            <a:off x="1791625" y="128150"/>
            <a:ext cx="3304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PROBLEMÁTICA</a:t>
            </a:r>
            <a:endParaRPr b="1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1"/>
          <p:cNvSpPr txBox="1"/>
          <p:nvPr/>
        </p:nvSpPr>
        <p:spPr>
          <a:xfrm>
            <a:off x="2487175" y="2365250"/>
            <a:ext cx="70227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0" name="Google Shape;38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12" y="371350"/>
            <a:ext cx="8377977" cy="405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386" name="Google Shape;386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387" name="Google Shape;38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0E2340"/>
          </a:solidFill>
          <a:ln w="9525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8" name="Google Shape;388;p26"/>
          <p:cNvSpPr/>
          <p:nvPr/>
        </p:nvSpPr>
        <p:spPr>
          <a:xfrm>
            <a:off x="1343025" y="1992875"/>
            <a:ext cx="6582300" cy="1157700"/>
          </a:xfrm>
          <a:prstGeom prst="rect">
            <a:avLst/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Modelo de Gobernanza </a:t>
            </a: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7"/>
          <p:cNvSpPr txBox="1">
            <a:spLocks noGrp="1"/>
          </p:cNvSpPr>
          <p:nvPr>
            <p:ph type="title"/>
          </p:nvPr>
        </p:nvSpPr>
        <p:spPr>
          <a:xfrm>
            <a:off x="1781350" y="-93175"/>
            <a:ext cx="85206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MX" sz="1800" b="1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J</a:t>
            </a:r>
            <a:r>
              <a:rPr lang="es-MX" sz="1600" b="1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UNTAS INTERMUNICIPALES DE MEDIO AMBIENTE</a:t>
            </a:r>
            <a:endParaRPr sz="1600" b="1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5" name="Google Shape;39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7375" y="536400"/>
            <a:ext cx="6655224" cy="440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"/>
          <p:cNvSpPr txBox="1"/>
          <p:nvPr/>
        </p:nvSpPr>
        <p:spPr>
          <a:xfrm>
            <a:off x="1607600" y="79075"/>
            <a:ext cx="7412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MX" sz="1600" b="1" i="0" u="none" strike="noStrike" cap="none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DEFORESTACIÓN Y CAMBIO DE USO DE SUELO EN MÉXICO</a:t>
            </a:r>
            <a:endParaRPr sz="1600" b="1" i="0" u="none" strike="noStrike" cap="none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9;p3"/>
          <p:cNvSpPr txBox="1"/>
          <p:nvPr/>
        </p:nvSpPr>
        <p:spPr>
          <a:xfrm>
            <a:off x="264728" y="816138"/>
            <a:ext cx="4814400" cy="39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s-MX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lang="es-MX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ara el año 2018 en México la c</a:t>
            </a:r>
            <a:r>
              <a:rPr lang="es-MX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ifra de deforestación bruta fue alrededor de </a:t>
            </a:r>
            <a:r>
              <a:rPr lang="es-MX" sz="1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200,000 hectáreas. </a:t>
            </a:r>
            <a:endParaRPr sz="1400"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</a:pPr>
            <a:r>
              <a:rPr lang="es-MX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130,000 de forestal a pastizal </a:t>
            </a: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</a:pPr>
            <a:r>
              <a:rPr lang="es-MX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70,000 de forestal a agrícola</a:t>
            </a: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1968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s-MX" sz="1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 2001 a 2018, </a:t>
            </a:r>
            <a:r>
              <a:rPr lang="es-MX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 perdieron </a:t>
            </a:r>
            <a:r>
              <a:rPr lang="es-MX" sz="1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 3.67Mha de </a:t>
            </a:r>
            <a:r>
              <a:rPr lang="es-MX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bosques y selvas </a:t>
            </a:r>
            <a:r>
              <a:rPr lang="es-MX" sz="1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MX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s-MX" sz="1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 6.9% de la cobertura arbórea desde 2000), </a:t>
            </a:r>
            <a:r>
              <a:rPr lang="es-MX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equivale </a:t>
            </a:r>
            <a:r>
              <a:rPr lang="es-MX" sz="1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 891 Mt </a:t>
            </a:r>
            <a:r>
              <a:rPr lang="es-MX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</a:t>
            </a:r>
            <a:r>
              <a:rPr lang="es-MX" sz="1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emisiones de CO₂.</a:t>
            </a:r>
            <a:endParaRPr b="1">
              <a:solidFill>
                <a:schemeClr val="dk2"/>
              </a:solidFill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s-MX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Decimoséptimo país que más cobertura forestal perdió en 2018.</a:t>
            </a:r>
            <a:r>
              <a:rPr lang="es-MX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(Global Forest Watch 2019)</a:t>
            </a:r>
            <a:endParaRPr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0" name="Google Shape;80;p3"/>
          <p:cNvPicPr preferRelativeResize="0"/>
          <p:nvPr/>
        </p:nvPicPr>
        <p:blipFill rotWithShape="1">
          <a:blip r:embed="rId4">
            <a:alphaModFix/>
          </a:blip>
          <a:srcRect t="11845" r="1274"/>
          <a:stretch/>
        </p:blipFill>
        <p:spPr>
          <a:xfrm>
            <a:off x="5231987" y="1279826"/>
            <a:ext cx="3709600" cy="285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22608" y="3617068"/>
            <a:ext cx="1728355" cy="34567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3"/>
          <p:cNvSpPr txBox="1"/>
          <p:nvPr/>
        </p:nvSpPr>
        <p:spPr>
          <a:xfrm>
            <a:off x="5806633" y="4133742"/>
            <a:ext cx="2560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Fuente: Global Forest Watch (2019)</a:t>
            </a:r>
            <a:endParaRPr sz="800" b="0" i="0" u="none" strike="noStrike" cap="non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401" name="Google Shape;401;p2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402" name="Google Shape;40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0E2340"/>
          </a:solidFill>
          <a:ln w="9525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3" name="Google Shape;403;p24"/>
          <p:cNvSpPr/>
          <p:nvPr/>
        </p:nvSpPr>
        <p:spPr>
          <a:xfrm>
            <a:off x="1828800" y="1992875"/>
            <a:ext cx="5394959" cy="1157700"/>
          </a:xfrm>
          <a:prstGeom prst="rect">
            <a:avLst/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Mecanismos innovadores de financiamiento</a:t>
            </a: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g846fd92792_7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846fd92792_7_13"/>
          <p:cNvSpPr txBox="1">
            <a:spLocks noGrp="1"/>
          </p:cNvSpPr>
          <p:nvPr>
            <p:ph type="subTitle" idx="1"/>
          </p:nvPr>
        </p:nvSpPr>
        <p:spPr>
          <a:xfrm>
            <a:off x="1633000" y="688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PROBLEMÁTICA</a:t>
            </a:r>
            <a:r>
              <a:rPr lang="es-MX" sz="1600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0" name="Google Shape;410;g846fd92792_7_13"/>
          <p:cNvSpPr txBox="1"/>
          <p:nvPr/>
        </p:nvSpPr>
        <p:spPr>
          <a:xfrm>
            <a:off x="493800" y="769650"/>
            <a:ext cx="7603800" cy="3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</a:pPr>
            <a:r>
              <a:rPr lang="es-MX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Dificultad pequeños productores para acceso al crédito 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</a:pPr>
            <a:r>
              <a:rPr lang="es-MX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La mayor parte de los esquemas financieros tienen orientación hacia los grandes productores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</a:pPr>
            <a:r>
              <a:rPr lang="es-MX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Gobiernos locales con poca capacidad de inversión para potenciar proyectos 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</a:pPr>
            <a:r>
              <a:rPr lang="es-MX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Vacíos de financiamiento en algunas cadenas de producción o recursos insuficientes.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g846fd92792_7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846fd92792_7_18"/>
          <p:cNvSpPr txBox="1"/>
          <p:nvPr/>
        </p:nvSpPr>
        <p:spPr>
          <a:xfrm>
            <a:off x="1716150" y="99475"/>
            <a:ext cx="40473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BIOFIN JALISCO</a:t>
            </a:r>
            <a:endParaRPr sz="1600" b="1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" name="Google Shape;417;g846fd92792_7_18"/>
          <p:cNvGrpSpPr/>
          <p:nvPr/>
        </p:nvGrpSpPr>
        <p:grpSpPr>
          <a:xfrm>
            <a:off x="323500" y="1645350"/>
            <a:ext cx="2952125" cy="1289700"/>
            <a:chOff x="323513" y="1860325"/>
            <a:chExt cx="2952125" cy="1289700"/>
          </a:xfrm>
        </p:grpSpPr>
        <p:sp>
          <p:nvSpPr>
            <p:cNvPr id="418" name="Google Shape;418;g846fd92792_7_18"/>
            <p:cNvSpPr txBox="1"/>
            <p:nvPr/>
          </p:nvSpPr>
          <p:spPr>
            <a:xfrm>
              <a:off x="323513" y="1860325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Análisis de políticas públicas e institucionales</a:t>
              </a:r>
              <a:r>
                <a:rPr lang="es-MX" sz="1200" b="1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sz="12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-MX" sz="800"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sz="800" b="1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19" name="Google Shape;419;g846fd92792_7_18"/>
            <p:cNvCxnSpPr/>
            <p:nvPr/>
          </p:nvCxnSpPr>
          <p:spPr>
            <a:xfrm rot="10800000">
              <a:off x="2642038" y="2437150"/>
              <a:ext cx="633600" cy="0"/>
            </a:xfrm>
            <a:prstGeom prst="straightConnector1">
              <a:avLst/>
            </a:prstGeom>
            <a:noFill/>
            <a:ln w="9525" cap="flat" cmpd="sng">
              <a:solidFill>
                <a:srgbClr val="249C90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420" name="Google Shape;420;g846fd92792_7_18"/>
          <p:cNvGrpSpPr/>
          <p:nvPr/>
        </p:nvGrpSpPr>
        <p:grpSpPr>
          <a:xfrm>
            <a:off x="5209825" y="845375"/>
            <a:ext cx="3610650" cy="1289700"/>
            <a:chOff x="5209838" y="1060350"/>
            <a:chExt cx="3610650" cy="1289700"/>
          </a:xfrm>
        </p:grpSpPr>
        <p:sp>
          <p:nvSpPr>
            <p:cNvPr id="421" name="Google Shape;421;g846fd92792_7_18"/>
            <p:cNvSpPr txBox="1"/>
            <p:nvPr/>
          </p:nvSpPr>
          <p:spPr>
            <a:xfrm>
              <a:off x="6696488" y="1060350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Evaluación de necesidades de financiamiento</a:t>
              </a:r>
              <a:endPara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endParaRPr sz="800" b="1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22" name="Google Shape;422;g846fd92792_7_18"/>
            <p:cNvCxnSpPr/>
            <p:nvPr/>
          </p:nvCxnSpPr>
          <p:spPr>
            <a:xfrm>
              <a:off x="5209838" y="17052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rgbClr val="155B54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423" name="Google Shape;423;g846fd92792_7_18"/>
          <p:cNvGrpSpPr/>
          <p:nvPr/>
        </p:nvGrpSpPr>
        <p:grpSpPr>
          <a:xfrm>
            <a:off x="5209825" y="2522475"/>
            <a:ext cx="3610650" cy="1289700"/>
            <a:chOff x="5209838" y="3020450"/>
            <a:chExt cx="3610650" cy="1289700"/>
          </a:xfrm>
        </p:grpSpPr>
        <p:sp>
          <p:nvSpPr>
            <p:cNvPr id="424" name="Google Shape;424;g846fd92792_7_18"/>
            <p:cNvSpPr txBox="1"/>
            <p:nvPr/>
          </p:nvSpPr>
          <p:spPr>
            <a:xfrm>
              <a:off x="6696488" y="3020450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Análisis de gasto de biodiversidad.</a:t>
              </a:r>
              <a:endPara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425" name="Google Shape;425;g846fd92792_7_18"/>
            <p:cNvCxnSpPr/>
            <p:nvPr/>
          </p:nvCxnSpPr>
          <p:spPr>
            <a:xfrm>
              <a:off x="5209838" y="36483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rgbClr val="1D7E74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426" name="Google Shape;426;g846fd92792_7_18"/>
          <p:cNvGrpSpPr/>
          <p:nvPr/>
        </p:nvGrpSpPr>
        <p:grpSpPr>
          <a:xfrm>
            <a:off x="2664563" y="139713"/>
            <a:ext cx="3814835" cy="3790597"/>
            <a:chOff x="2662213" y="676344"/>
            <a:chExt cx="3814835" cy="3790597"/>
          </a:xfrm>
        </p:grpSpPr>
        <p:sp>
          <p:nvSpPr>
            <p:cNvPr id="427" name="Google Shape;427;g846fd92792_7_18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name="adj1" fmla="val 12622480"/>
                <a:gd name="adj2" fmla="val 19781569"/>
                <a:gd name="adj3" fmla="val 20773"/>
              </a:avLst>
            </a:prstGeom>
            <a:solidFill>
              <a:srgbClr val="155B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g846fd92792_7_18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name="adj1" fmla="val 12622480"/>
                <a:gd name="adj2" fmla="val 19662822"/>
                <a:gd name="adj3" fmla="val 20729"/>
              </a:avLst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g846fd92792_7_18"/>
            <p:cNvSpPr/>
            <p:nvPr/>
          </p:nvSpPr>
          <p:spPr>
            <a:xfrm rot="-3600185">
              <a:off x="3194618" y="1184114"/>
              <a:ext cx="2774659" cy="2774659"/>
            </a:xfrm>
            <a:prstGeom prst="blockArc">
              <a:avLst>
                <a:gd name="adj1" fmla="val 12622480"/>
                <a:gd name="adj2" fmla="val 19703271"/>
                <a:gd name="adj3" fmla="val 20851"/>
              </a:avLst>
            </a:prstGeom>
            <a:solidFill>
              <a:srgbClr val="249C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0" name="Google Shape;430;g846fd92792_7_18"/>
            <p:cNvGrpSpPr/>
            <p:nvPr/>
          </p:nvGrpSpPr>
          <p:grpSpPr>
            <a:xfrm rot="-7200165">
              <a:off x="3337679" y="2826785"/>
              <a:ext cx="585011" cy="585536"/>
              <a:chOff x="1967628" y="812211"/>
              <a:chExt cx="588000" cy="588000"/>
            </a:xfrm>
          </p:grpSpPr>
          <p:sp>
            <p:nvSpPr>
              <p:cNvPr id="431" name="Google Shape;431;g846fd92792_7_18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249C90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g846fd92792_7_18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249C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" name="Google Shape;433;g846fd92792_7_18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434" name="Google Shape;434;g846fd92792_7_18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155B54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g846fd92792_7_18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" name="Google Shape;436;g846fd92792_7_18"/>
            <p:cNvGrpSpPr/>
            <p:nvPr/>
          </p:nvGrpSpPr>
          <p:grpSpPr>
            <a:xfrm rot="7200165">
              <a:off x="5229930" y="2804716"/>
              <a:ext cx="585011" cy="585536"/>
              <a:chOff x="1977085" y="811649"/>
              <a:chExt cx="588000" cy="588000"/>
            </a:xfrm>
          </p:grpSpPr>
          <p:sp>
            <p:nvSpPr>
              <p:cNvPr id="437" name="Google Shape;437;g846fd92792_7_18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1D7E74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g846fd92792_7_18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1D7E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9" name="Google Shape;439;g846fd92792_7_18"/>
            <p:cNvSpPr txBox="1"/>
            <p:nvPr/>
          </p:nvSpPr>
          <p:spPr>
            <a:xfrm>
              <a:off x="4334550" y="1255312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03 </a:t>
              </a:r>
              <a:endParaRPr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0" name="Google Shape;440;g846fd92792_7_18"/>
            <p:cNvSpPr txBox="1"/>
            <p:nvPr/>
          </p:nvSpPr>
          <p:spPr>
            <a:xfrm>
              <a:off x="3375648" y="2887440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01</a:t>
              </a:r>
              <a:r>
                <a:rPr lang="es-MX" sz="16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1" name="Google Shape;441;g846fd92792_7_18"/>
            <p:cNvSpPr txBox="1"/>
            <p:nvPr/>
          </p:nvSpPr>
          <p:spPr>
            <a:xfrm>
              <a:off x="5281877" y="2857865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02 </a:t>
              </a:r>
              <a:endParaRPr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42" name="Google Shape;442;g846fd92792_7_18"/>
          <p:cNvSpPr txBox="1"/>
          <p:nvPr/>
        </p:nvSpPr>
        <p:spPr>
          <a:xfrm>
            <a:off x="2468838" y="3930300"/>
            <a:ext cx="4206300" cy="4779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Plan Financiero de Biodiversidad</a:t>
            </a:r>
            <a:endParaRPr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3" name="Google Shape;443;g846fd92792_7_18"/>
          <p:cNvSpPr txBox="1"/>
          <p:nvPr/>
        </p:nvSpPr>
        <p:spPr>
          <a:xfrm>
            <a:off x="2468838" y="4408200"/>
            <a:ext cx="4206300" cy="477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Implementación de Soluciones de Financiamiento</a:t>
            </a:r>
            <a:r>
              <a:rPr lang="es-MX" sz="12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4" name="Google Shape;444;g846fd92792_7_18"/>
          <p:cNvSpPr/>
          <p:nvPr/>
        </p:nvSpPr>
        <p:spPr>
          <a:xfrm>
            <a:off x="4459942" y="3412600"/>
            <a:ext cx="224100" cy="477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34343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g846c2fba1d_2_5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846c2fba1d_2_517"/>
          <p:cNvSpPr txBox="1">
            <a:spLocks noGrp="1"/>
          </p:cNvSpPr>
          <p:nvPr>
            <p:ph type="title"/>
          </p:nvPr>
        </p:nvSpPr>
        <p:spPr>
          <a:xfrm>
            <a:off x="1736925" y="-1831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BONO VERDE</a:t>
            </a:r>
            <a:endParaRPr sz="1600" b="1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1" name="Google Shape;451;g846c2fba1d_2_517"/>
          <p:cNvSpPr txBox="1"/>
          <p:nvPr/>
        </p:nvSpPr>
        <p:spPr>
          <a:xfrm>
            <a:off x="3318482" y="2716352"/>
            <a:ext cx="14517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MX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 elit, sed do eiusmod tempor.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2" name="Google Shape;452;g846c2fba1d_2_517"/>
          <p:cNvSpPr txBox="1"/>
          <p:nvPr/>
        </p:nvSpPr>
        <p:spPr>
          <a:xfrm>
            <a:off x="279850" y="763850"/>
            <a:ext cx="8024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Uso de los recursos  privados destinados a financiar proyectos que generan beneficios ambientales. (Deuda a tasas preferenciales)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3657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3657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Pasos :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Sectores elegibles :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 Energía renovable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 Eficiencia energética 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Transporte limpio 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s-MX">
                <a:highlight>
                  <a:srgbClr val="93C47D"/>
                </a:highlight>
                <a:latin typeface="Montserrat"/>
                <a:ea typeface="Montserrat"/>
                <a:cs typeface="Montserrat"/>
                <a:sym typeface="Montserrat"/>
              </a:rPr>
              <a:t>Agua/Adaptación  </a:t>
            </a:r>
            <a:endParaRPr>
              <a:highlight>
                <a:srgbClr val="93C47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s-MX">
                <a:highlight>
                  <a:srgbClr val="93C47D"/>
                </a:highlight>
                <a:latin typeface="Montserrat"/>
                <a:ea typeface="Montserrat"/>
                <a:cs typeface="Montserrat"/>
                <a:sym typeface="Montserrat"/>
              </a:rPr>
              <a:t>Residuos/Metano  </a:t>
            </a:r>
            <a:endParaRPr>
              <a:highlight>
                <a:srgbClr val="93C47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s-MX">
                <a:highlight>
                  <a:srgbClr val="93C47D"/>
                </a:highlight>
                <a:latin typeface="Montserrat"/>
                <a:ea typeface="Montserrat"/>
                <a:cs typeface="Montserrat"/>
                <a:sym typeface="Montserrat"/>
              </a:rPr>
              <a:t>Agricultura sustentable  </a:t>
            </a:r>
            <a:endParaRPr>
              <a:highlight>
                <a:srgbClr val="93C47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TI/Banda ancha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Inversionistas: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Bancos de desarrollo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Sociedades de Inversión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Banca Privada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Aseguradoras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s-MX">
                <a:latin typeface="Montserrat"/>
                <a:ea typeface="Montserrat"/>
                <a:cs typeface="Montserrat"/>
                <a:sym typeface="Montserrat"/>
              </a:rPr>
              <a:t>Afores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3" name="Google Shape;453;g846c2fba1d_2_5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3225" y="1779363"/>
            <a:ext cx="4857750" cy="28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459" name="Google Shape;459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460" name="Google Shape;46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28"/>
          <p:cNvSpPr/>
          <p:nvPr/>
        </p:nvSpPr>
        <p:spPr>
          <a:xfrm>
            <a:off x="1400175" y="1905000"/>
            <a:ext cx="6772200" cy="1247700"/>
          </a:xfrm>
          <a:prstGeom prst="rect">
            <a:avLst/>
          </a:prstGeom>
          <a:solidFill>
            <a:srgbClr val="199A4A"/>
          </a:solidFill>
          <a:ln w="25400" cap="flat" cmpd="sng">
            <a:solidFill>
              <a:srgbClr val="199A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SERGIO GRAF MONTERO</a:t>
            </a: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sergio.graf@jalisco.gob.mx</a:t>
            </a: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"/>
          <p:cNvSpPr txBox="1"/>
          <p:nvPr/>
        </p:nvSpPr>
        <p:spPr>
          <a:xfrm>
            <a:off x="1693021" y="0"/>
            <a:ext cx="7154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MX" sz="1600" b="1" i="0" u="none" strike="noStrike" cap="none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DINÁMICA DE CAMBIO DE USO DE SUELO</a:t>
            </a:r>
            <a:endParaRPr sz="1600" i="0" u="none" strike="noStrike" cap="none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9" name="Google Shape;8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9500" y="516796"/>
            <a:ext cx="4623600" cy="396421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"/>
          <p:cNvSpPr txBox="1"/>
          <p:nvPr/>
        </p:nvSpPr>
        <p:spPr>
          <a:xfrm>
            <a:off x="426038" y="707625"/>
            <a:ext cx="3709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 el periodo de 1993 a 2013 (20 años) Jalisco ha perdido 729,200 hectáreas de bosque y selvas  (Fuente: Cartas de uso de suelo y vegetación I a VI, INEGI, 2016).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o"/>
            </a:pPr>
            <a:r>
              <a:rPr lang="es-MX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Tierras forestales a Pastizales: 455,603 Has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o"/>
            </a:pPr>
            <a:r>
              <a:rPr lang="es-MX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Tierras Forestales a agricultura: 273,597.01Has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846c2fba1d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846c2fba1d_0_10"/>
          <p:cNvSpPr txBox="1"/>
          <p:nvPr/>
        </p:nvSpPr>
        <p:spPr>
          <a:xfrm>
            <a:off x="1669546" y="-45100"/>
            <a:ext cx="7154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MX" sz="1600" b="1" i="0" u="none" strike="noStrike" cap="none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DINÁMICA DE CAMBIO DE USO DE SUELO</a:t>
            </a:r>
            <a:endParaRPr sz="1600" i="0" u="none" strike="noStrike" cap="none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g846c2fba1d_0_10"/>
          <p:cNvSpPr txBox="1"/>
          <p:nvPr/>
        </p:nvSpPr>
        <p:spPr>
          <a:xfrm>
            <a:off x="232080" y="4176192"/>
            <a:ext cx="4097400" cy="646200"/>
          </a:xfrm>
          <a:prstGeom prst="rect">
            <a:avLst/>
          </a:prstGeom>
          <a:solidFill>
            <a:srgbClr val="0E2340"/>
          </a:solidFill>
          <a:ln w="9525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2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 actividad ganadera</a:t>
            </a:r>
            <a:r>
              <a:rPr lang="es-MX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el cultivo de agave y de aguacate son </a:t>
            </a:r>
            <a:r>
              <a:rPr lang="es-MX" sz="12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consideradas </a:t>
            </a:r>
            <a:r>
              <a:rPr lang="es-MX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las ca</a:t>
            </a:r>
            <a:r>
              <a:rPr lang="es-MX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usas </a:t>
            </a:r>
            <a:r>
              <a:rPr lang="es-MX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directas, más importantes, de la deforestación en </a:t>
            </a:r>
            <a:r>
              <a:rPr lang="es-MX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Jalisco</a:t>
            </a:r>
            <a:endParaRPr sz="1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g846c2fba1d_0_10"/>
          <p:cNvSpPr txBox="1"/>
          <p:nvPr/>
        </p:nvSpPr>
        <p:spPr>
          <a:xfrm>
            <a:off x="232075" y="707625"/>
            <a:ext cx="4291200" cy="3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 Jalisco </a:t>
            </a:r>
            <a:r>
              <a:rPr lang="es-MX" sz="13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para el periodo 2014-2016</a:t>
            </a:r>
            <a:r>
              <a:rPr lang="es-MX"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se detectaron cambios de uso de suelo hacia Tierras Agrícolas y Pastizales inducidos principalmente en:</a:t>
            </a:r>
            <a:endParaRPr sz="13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o"/>
            </a:pPr>
            <a:r>
              <a:rPr lang="es-MX" sz="13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Selvas Bajas Caducifolias y  Subcaducifolias (categoría 12) las más afectadas con  1,394 has.</a:t>
            </a:r>
            <a:endParaRPr sz="13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o"/>
            </a:pPr>
            <a:r>
              <a:rPr lang="es-MX" sz="13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Bosques de Coníferas (cat. 2) y Encinares (cat. 3) con 1,012 has.</a:t>
            </a:r>
            <a:endParaRPr sz="13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9" name="Google Shape;99;g846c2fba1d_0_10"/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4781575" y="623602"/>
            <a:ext cx="3639400" cy="35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846c2fba1d_0_10"/>
          <p:cNvSpPr txBox="1"/>
          <p:nvPr/>
        </p:nvSpPr>
        <p:spPr>
          <a:xfrm>
            <a:off x="4571925" y="4272200"/>
            <a:ext cx="36393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100">
                <a:solidFill>
                  <a:schemeClr val="dk1"/>
                </a:solidFill>
              </a:rPr>
              <a:t>Gráfica dinámica de cambio 2014 a 2016, por categoría.</a:t>
            </a:r>
            <a:endParaRPr sz="1100"/>
          </a:p>
        </p:txBody>
      </p:sp>
      <p:sp>
        <p:nvSpPr>
          <p:cNvPr id="101" name="Google Shape;101;g846c2fba1d_0_10"/>
          <p:cNvSpPr/>
          <p:nvPr/>
        </p:nvSpPr>
        <p:spPr>
          <a:xfrm rot="7076484">
            <a:off x="7229583" y="544107"/>
            <a:ext cx="485948" cy="16708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E2340"/>
          </a:solidFill>
          <a:ln w="9525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846c2fba1d_0_10"/>
          <p:cNvSpPr txBox="1"/>
          <p:nvPr/>
        </p:nvSpPr>
        <p:spPr>
          <a:xfrm>
            <a:off x="7548200" y="64450"/>
            <a:ext cx="2946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2</a:t>
            </a:r>
            <a:endParaRPr/>
          </a:p>
        </p:txBody>
      </p:sp>
      <p:sp>
        <p:nvSpPr>
          <p:cNvPr id="103" name="Google Shape;103;g846c2fba1d_0_10"/>
          <p:cNvSpPr/>
          <p:nvPr/>
        </p:nvSpPr>
        <p:spPr>
          <a:xfrm rot="9849691">
            <a:off x="8257906" y="1890720"/>
            <a:ext cx="485845" cy="1671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E2340"/>
          </a:solidFill>
          <a:ln w="9525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846c2fba1d_0_10"/>
          <p:cNvSpPr txBox="1"/>
          <p:nvPr/>
        </p:nvSpPr>
        <p:spPr>
          <a:xfrm>
            <a:off x="8757325" y="1650025"/>
            <a:ext cx="2946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3</a:t>
            </a:r>
            <a:endParaRPr/>
          </a:p>
        </p:txBody>
      </p:sp>
      <p:sp>
        <p:nvSpPr>
          <p:cNvPr id="105" name="Google Shape;105;g846c2fba1d_0_10"/>
          <p:cNvSpPr/>
          <p:nvPr/>
        </p:nvSpPr>
        <p:spPr>
          <a:xfrm rot="-10075204">
            <a:off x="8257857" y="2990511"/>
            <a:ext cx="485961" cy="1672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E2340"/>
          </a:solidFill>
          <a:ln w="9525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846c2fba1d_0_10"/>
          <p:cNvSpPr txBox="1"/>
          <p:nvPr/>
        </p:nvSpPr>
        <p:spPr>
          <a:xfrm>
            <a:off x="8755975" y="2988775"/>
            <a:ext cx="5103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12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46fd92792_7_15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112" name="Google Shape;112;g846fd92792_7_15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13" name="Google Shape;113;g846fd92792_7_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6505" y="79513"/>
            <a:ext cx="9144000" cy="5143500"/>
          </a:xfrm>
          <a:prstGeom prst="rect">
            <a:avLst/>
          </a:prstGeom>
          <a:solidFill>
            <a:srgbClr val="0E2340"/>
          </a:solidFill>
          <a:ln w="9525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4" name="Google Shape;114;g846fd92792_7_158"/>
          <p:cNvSpPr/>
          <p:nvPr/>
        </p:nvSpPr>
        <p:spPr>
          <a:xfrm>
            <a:off x="983974" y="1013791"/>
            <a:ext cx="7524000" cy="2365500"/>
          </a:xfrm>
          <a:prstGeom prst="rect">
            <a:avLst/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Perspectiva actual y futura:</a:t>
            </a:r>
            <a:endParaRPr sz="2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COVID 19</a:t>
            </a:r>
            <a:endParaRPr sz="2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 txBox="1"/>
          <p:nvPr/>
        </p:nvSpPr>
        <p:spPr>
          <a:xfrm>
            <a:off x="1742297" y="62201"/>
            <a:ext cx="7154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MX" sz="1600" b="1" i="0" u="none" strike="noStrike" cap="none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COVID 19 Y EL CONTEXTO FORESTAL Y CLIMÁTICO</a:t>
            </a:r>
            <a:endParaRPr sz="1600" b="1" i="0" u="none" strike="noStrike" cap="none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5"/>
          <p:cNvSpPr/>
          <p:nvPr/>
        </p:nvSpPr>
        <p:spPr>
          <a:xfrm>
            <a:off x="274319" y="1990022"/>
            <a:ext cx="2227812" cy="1709142"/>
          </a:xfrm>
          <a:prstGeom prst="roundRect">
            <a:avLst>
              <a:gd name="adj" fmla="val 16667"/>
            </a:avLst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MX"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¿Por qué conservar nuestros ecosistemas forestales cobra tanta relevancia en el contexto actual?</a:t>
            </a: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5"/>
          <p:cNvSpPr/>
          <p:nvPr/>
        </p:nvSpPr>
        <p:spPr>
          <a:xfrm>
            <a:off x="3257310" y="697001"/>
            <a:ext cx="2626822" cy="1088967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200" b="0" i="0" u="none" strike="noStrike" cap="non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Disminuye el riesgo de que enfermedades que se originan de manera natural en la vida silvestre, migren hacia los humanos.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3257310" y="3371203"/>
            <a:ext cx="2626822" cy="1149431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200" b="0" i="0" u="none" strike="noStrike" cap="non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El tratamiento y cura de las enfermedades también se relaciona estrechamente con la conservación de los ecosistemas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3257310" y="1990022"/>
            <a:ext cx="2626822" cy="1177127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200" b="0" i="0" u="none" strike="noStrike" cap="non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Incrementa nuestra captura de carbono, mitigando así los efectos del cambio climático y proporcionando barreras a los peligros naturales relacionados con el clima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5" descr="Especias y plantas, alternativas medicinales • El Nuevo Diari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0479" y="3416605"/>
            <a:ext cx="1770459" cy="105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 descr="Mosquito transmisor de malaria pica en las noches y nace en aguas ..."/>
          <p:cNvPicPr preferRelativeResize="0"/>
          <p:nvPr/>
        </p:nvPicPr>
        <p:blipFill rotWithShape="1">
          <a:blip r:embed="rId5">
            <a:alphaModFix/>
          </a:blip>
          <a:srcRect l="7961" r="15589"/>
          <a:stretch/>
        </p:blipFill>
        <p:spPr>
          <a:xfrm>
            <a:off x="6362014" y="697001"/>
            <a:ext cx="1778924" cy="116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 descr="Captura de carbono | CONtexto ganadero | Noticias principales ..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62014" y="2036721"/>
            <a:ext cx="1778924" cy="119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 txBox="1"/>
          <p:nvPr/>
        </p:nvSpPr>
        <p:spPr>
          <a:xfrm>
            <a:off x="1693530" y="-48008"/>
            <a:ext cx="73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MX" sz="1600" b="1" i="0" u="none" strike="noStrike" cap="none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RIESGOS POST COVID 19</a:t>
            </a:r>
            <a:endParaRPr sz="1600" b="1" i="0" u="none" strike="noStrike" cap="none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6"/>
          <p:cNvSpPr txBox="1"/>
          <p:nvPr/>
        </p:nvSpPr>
        <p:spPr>
          <a:xfrm>
            <a:off x="512064" y="1510066"/>
            <a:ext cx="7498200" cy="31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s-MX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Consolidación de los incentivos en el sector agropecuario que generan deforestación al no considerar sinergia con el sector ambiental</a:t>
            </a: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s-MX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Presión del sector inmobiliario</a:t>
            </a: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s-MX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Presión del sector turismo</a:t>
            </a: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s-MX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Incremento de la demanda de madera y aumento de la tala ilegal </a:t>
            </a: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s-MX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Disminución de la capacidad institucional y presupuestal</a:t>
            </a:r>
            <a:r>
              <a:rPr lang="es-MX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MX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federal en materia ambiental, que limita las políticas de articulación y contención. </a:t>
            </a:r>
            <a:r>
              <a:rPr lang="es-MX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El presupuesto ha caído casi 59% de 2013 a 2019, y ha pasado de 0.4 a 0.1 puntos del PIB. </a:t>
            </a:r>
            <a:endParaRPr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</a:pPr>
            <a:r>
              <a:rPr lang="es-MX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Pobreza</a:t>
            </a: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6"/>
          <p:cNvSpPr txBox="1"/>
          <p:nvPr/>
        </p:nvSpPr>
        <p:spPr>
          <a:xfrm>
            <a:off x="160175" y="586800"/>
            <a:ext cx="8613600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La recuperación económica post-covid podría derivar en un panorama poco favorable para la conservación de los bosques debido a riesgos potenciales como: 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 txBox="1"/>
          <p:nvPr/>
        </p:nvSpPr>
        <p:spPr>
          <a:xfrm>
            <a:off x="1755630" y="-8"/>
            <a:ext cx="73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MX" sz="1600" b="1" i="0" u="none" strike="noStrike" cap="none">
                <a:solidFill>
                  <a:srgbClr val="0E2340"/>
                </a:solidFill>
                <a:latin typeface="Montserrat"/>
                <a:ea typeface="Montserrat"/>
                <a:cs typeface="Montserrat"/>
                <a:sym typeface="Montserrat"/>
              </a:rPr>
              <a:t>ESTRATEGIAS PARA RECUPERACIÓN ECONÓMICA POST COVID 19: BOSQUES Y CAMBIO CLIMÁTICO </a:t>
            </a:r>
            <a:endParaRPr sz="1600" b="1" i="0" u="none" strike="noStrike" cap="none">
              <a:solidFill>
                <a:srgbClr val="0E23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7"/>
          <p:cNvSpPr/>
          <p:nvPr/>
        </p:nvSpPr>
        <p:spPr>
          <a:xfrm>
            <a:off x="981026" y="796107"/>
            <a:ext cx="4480560" cy="4272924"/>
          </a:xfrm>
          <a:prstGeom prst="ellipse">
            <a:avLst/>
          </a:prstGeom>
          <a:solidFill>
            <a:srgbClr val="199A4A"/>
          </a:solidFill>
          <a:ln w="25400" cap="flat" cmpd="sng">
            <a:solidFill>
              <a:srgbClr val="199A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7"/>
          <p:cNvSpPr/>
          <p:nvPr/>
        </p:nvSpPr>
        <p:spPr>
          <a:xfrm>
            <a:off x="6126543" y="964276"/>
            <a:ext cx="257694" cy="3906982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7"/>
          <p:cNvSpPr txBox="1"/>
          <p:nvPr/>
        </p:nvSpPr>
        <p:spPr>
          <a:xfrm>
            <a:off x="6384237" y="2052931"/>
            <a:ext cx="209480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MX"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Alineación de la política pública desde una visión de sustentabilidad</a:t>
            </a:r>
            <a:endParaRPr sz="1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7"/>
          <p:cNvSpPr txBox="1"/>
          <p:nvPr/>
        </p:nvSpPr>
        <p:spPr>
          <a:xfrm>
            <a:off x="3896603" y="889807"/>
            <a:ext cx="1564984" cy="467931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Mecanismos de financiamiento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7"/>
          <p:cNvSpPr/>
          <p:nvPr/>
        </p:nvSpPr>
        <p:spPr>
          <a:xfrm>
            <a:off x="1238720" y="1346797"/>
            <a:ext cx="3457972" cy="3449991"/>
          </a:xfrm>
          <a:prstGeom prst="ellipse">
            <a:avLst/>
          </a:prstGeom>
          <a:solidFill>
            <a:srgbClr val="C8D2D6"/>
          </a:solidFill>
          <a:ln w="25400" cap="flat" cmpd="sng">
            <a:solidFill>
              <a:srgbClr val="C8D2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"/>
          <p:cNvSpPr txBox="1"/>
          <p:nvPr/>
        </p:nvSpPr>
        <p:spPr>
          <a:xfrm>
            <a:off x="3223457" y="1700883"/>
            <a:ext cx="2046935" cy="646331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Cadenas de producción sostenible y libre de deforestación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7"/>
          <p:cNvSpPr/>
          <p:nvPr/>
        </p:nvSpPr>
        <p:spPr>
          <a:xfrm>
            <a:off x="1601194" y="2244782"/>
            <a:ext cx="2214471" cy="2227811"/>
          </a:xfrm>
          <a:prstGeom prst="ellipse">
            <a:avLst/>
          </a:prstGeom>
          <a:solidFill>
            <a:srgbClr val="0E2340"/>
          </a:solidFill>
          <a:ln w="25400" cap="flat" cmpd="sng">
            <a:solidFill>
              <a:srgbClr val="0E23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7"/>
          <p:cNvSpPr txBox="1"/>
          <p:nvPr/>
        </p:nvSpPr>
        <p:spPr>
          <a:xfrm>
            <a:off x="2598722" y="2936579"/>
            <a:ext cx="2097970" cy="830997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Trabajo con comunidades forestales, propietarios y grupos vulnerables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2353</Words>
  <Application>Microsoft Office PowerPoint</Application>
  <PresentationFormat>Presentación en pantalla (16:9)</PresentationFormat>
  <Paragraphs>432</Paragraphs>
  <Slides>34</Slides>
  <Notes>34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1" baseType="lpstr">
      <vt:lpstr>Calibri</vt:lpstr>
      <vt:lpstr>Roboto</vt:lpstr>
      <vt:lpstr>Arial</vt:lpstr>
      <vt:lpstr>Noto Sans Symbols</vt:lpstr>
      <vt:lpstr>Times New Roman</vt:lpstr>
      <vt:lpstr>Montserrat</vt:lpstr>
      <vt:lpstr>Simple Light</vt:lpstr>
      <vt:lpstr>Presentación de PowerPoint</vt:lpstr>
      <vt:lpstr>RECURSOS FORESTALES DE MÉXICO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CADENA AGAVE-TEQUILA</vt:lpstr>
      <vt:lpstr>TEQUILA LIBRE DE DEFORESTACIÓN</vt:lpstr>
      <vt:lpstr>AGUACATE</vt:lpstr>
      <vt:lpstr>AGUACATE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JUNTAS INTERMUNICIPALES DE MEDIO AMBIENTE</vt:lpstr>
      <vt:lpstr>Presentación de PowerPoint</vt:lpstr>
      <vt:lpstr>Presentación de PowerPoint</vt:lpstr>
      <vt:lpstr>Presentación de PowerPoint</vt:lpstr>
      <vt:lpstr>BONO VERDE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Mónica Leticia Lazcano Vela</dc:creator>
  <cp:lastModifiedBy>Mónica Leticia Lazcano Vela</cp:lastModifiedBy>
  <cp:revision>1</cp:revision>
  <dcterms:modified xsi:type="dcterms:W3CDTF">2020-04-30T20:11:25Z</dcterms:modified>
</cp:coreProperties>
</file>